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5" r:id="rId3"/>
    <p:sldId id="285" r:id="rId4"/>
    <p:sldId id="286" r:id="rId5"/>
    <p:sldId id="262" r:id="rId6"/>
    <p:sldId id="266" r:id="rId7"/>
    <p:sldId id="267" r:id="rId8"/>
    <p:sldId id="268" r:id="rId9"/>
    <p:sldId id="269" r:id="rId10"/>
    <p:sldId id="284" r:id="rId11"/>
    <p:sldId id="270" r:id="rId12"/>
    <p:sldId id="271" r:id="rId13"/>
    <p:sldId id="272" r:id="rId14"/>
    <p:sldId id="273" r:id="rId15"/>
    <p:sldId id="274" r:id="rId16"/>
    <p:sldId id="275" r:id="rId17"/>
    <p:sldId id="276" r:id="rId18"/>
    <p:sldId id="283" r:id="rId19"/>
    <p:sldId id="278" r:id="rId20"/>
    <p:sldId id="277" r:id="rId21"/>
    <p:sldId id="280" r:id="rId22"/>
    <p:sldId id="281" r:id="rId23"/>
    <p:sldId id="279" r:id="rId24"/>
    <p:sldId id="282"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4" d="100"/>
          <a:sy n="114" d="100"/>
        </p:scale>
        <p:origin x="47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3.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png"/><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slideMaster" Target="../slideMasters/slideMaster1.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5" Type="http://schemas.openxmlformats.org/officeDocument/2006/relationships/slideMaster" Target="../slideMasters/slideMaster1.xml"/><Relationship Id="rId4" Type="http://schemas.openxmlformats.org/officeDocument/2006/relationships/tags" Target="../tags/tag46.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Master" Target="../slideMasters/slideMaster1.xml"/><Relationship Id="rId5" Type="http://schemas.openxmlformats.org/officeDocument/2006/relationships/tags" Target="../tags/tag51.xml"/><Relationship Id="rId4" Type="http://schemas.openxmlformats.org/officeDocument/2006/relationships/tags" Target="../tags/tag50.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 Id="rId5" Type="http://schemas.openxmlformats.org/officeDocument/2006/relationships/slideMaster" Target="../slideMasters/slideMaster1.xml"/><Relationship Id="rId4" Type="http://schemas.openxmlformats.org/officeDocument/2006/relationships/tags" Target="../tags/tag55.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slideMaster" Target="../slideMasters/slideMaster1.xml"/><Relationship Id="rId5" Type="http://schemas.openxmlformats.org/officeDocument/2006/relationships/tags" Target="../tags/tag60.xml"/><Relationship Id="rId4" Type="http://schemas.openxmlformats.org/officeDocument/2006/relationships/tags" Target="../tags/tag59.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slideMaster" Target="../slideMasters/slideMaster1.xml"/><Relationship Id="rId5" Type="http://schemas.openxmlformats.org/officeDocument/2006/relationships/tags" Target="../tags/tag65.xml"/><Relationship Id="rId4" Type="http://schemas.openxmlformats.org/officeDocument/2006/relationships/tags" Target="../tags/tag64.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slideMaster" Target="../slideMasters/slideMaster1.xml"/><Relationship Id="rId5" Type="http://schemas.openxmlformats.org/officeDocument/2006/relationships/tags" Target="../tags/tag70.xml"/><Relationship Id="rId4" Type="http://schemas.openxmlformats.org/officeDocument/2006/relationships/tags" Target="../tags/tag69.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74.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ags" Target="../tags/tag14.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6.xml"/><Relationship Id="rId1" Type="http://schemas.openxmlformats.org/officeDocument/2006/relationships/tags" Target="../tags/tag75.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8.xml"/><Relationship Id="rId1" Type="http://schemas.openxmlformats.org/officeDocument/2006/relationships/tags" Target="../tags/tag77.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8.xml"/><Relationship Id="rId7"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9"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slideMaster" Target="../slideMasters/slideMaster1.xml"/><Relationship Id="rId4" Type="http://schemas.openxmlformats.org/officeDocument/2006/relationships/tags" Target="../tags/tag35.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0233358" y="485435"/>
            <a:ext cx="1653211" cy="529027"/>
          </a:xfrm>
          <a:prstGeom prst="rect">
            <a:avLst/>
          </a:prstGeom>
        </p:spPr>
      </p:pic>
      <p:sp>
        <p:nvSpPr>
          <p:cNvPr id="2" name="Title 1"/>
          <p:cNvSpPr>
            <a:spLocks noGrp="1"/>
          </p:cNvSpPr>
          <p:nvPr>
            <p:ph type="ctrTitle" hasCustomPrompt="1"/>
            <p:custDataLst>
              <p:tags r:id="rId2"/>
            </p:custDataLst>
          </p:nvPr>
        </p:nvSpPr>
        <p:spPr>
          <a:xfrm>
            <a:off x="609600" y="1895641"/>
            <a:ext cx="10972800" cy="1177506"/>
          </a:xfrm>
        </p:spPr>
        <p:txBody>
          <a:bodyPr anchor="b">
            <a:normAutofit/>
          </a:bodyPr>
          <a:lstStyle>
            <a:lvl1pPr algn="l">
              <a:defRPr sz="3600" baseline="0"/>
            </a:lvl1pPr>
          </a:lstStyle>
          <a:p>
            <a:r>
              <a:rPr lang="en-US" dirty="0"/>
              <a:t>Click to Add a Title</a:t>
            </a:r>
          </a:p>
        </p:txBody>
      </p:sp>
      <p:sp>
        <p:nvSpPr>
          <p:cNvPr id="3" name="Subtitle 2"/>
          <p:cNvSpPr>
            <a:spLocks noGrp="1"/>
          </p:cNvSpPr>
          <p:nvPr>
            <p:ph type="subTitle" idx="1" hasCustomPrompt="1"/>
            <p:custDataLst>
              <p:tags r:id="rId3"/>
            </p:custDataLst>
          </p:nvPr>
        </p:nvSpPr>
        <p:spPr>
          <a:xfrm>
            <a:off x="609600" y="3094852"/>
            <a:ext cx="10963923" cy="917516"/>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a Subtitle</a:t>
            </a:r>
          </a:p>
        </p:txBody>
      </p:sp>
      <p:pic>
        <p:nvPicPr>
          <p:cNvPr id="5" name="Picture 4"/>
          <p:cNvPicPr>
            <a:picLocks noChangeAspect="1"/>
          </p:cNvPicPr>
          <p:nvPr>
            <p:custDataLst>
              <p:tags r:id="rId4"/>
            </p:custDataLst>
          </p:nvPr>
        </p:nvPicPr>
        <p:blipFill>
          <a:blip r:embed="rId7"/>
          <a:stretch>
            <a:fillRect/>
          </a:stretch>
        </p:blipFill>
        <p:spPr>
          <a:xfrm>
            <a:off x="0" y="4753502"/>
            <a:ext cx="12188952" cy="210449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3945">
          <p15:clr>
            <a:srgbClr val="5ACBF0"/>
          </p15:clr>
        </p15:guide>
        <p15:guide id="4" orient="horz" pos="3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ntent Subtitle">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endParaRPr lang="en-US" dirty="0"/>
          </a:p>
        </p:txBody>
      </p:sp>
      <p:sp>
        <p:nvSpPr>
          <p:cNvPr id="5" name="Content Placeholder 4"/>
          <p:cNvSpPr>
            <a:spLocks noGrp="1"/>
          </p:cNvSpPr>
          <p:nvPr>
            <p:ph sz="quarter" idx="11" hasCustomPrompt="1"/>
            <p:custDataLst>
              <p:tags r:id="rId2"/>
            </p:custDataLst>
          </p:nvPr>
        </p:nvSpPr>
        <p:spPr>
          <a:xfrm>
            <a:off x="609600" y="1414730"/>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2" hasCustomPrompt="1"/>
            <p:custDataLst>
              <p:tags r:id="rId3"/>
            </p:custDataLst>
          </p:nvPr>
        </p:nvSpPr>
        <p:spPr>
          <a:xfrm>
            <a:off x="6197600" y="1414730"/>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hasCustomPrompt="1"/>
            <p:custDataLst>
              <p:tags r:id="rId4"/>
            </p:custDataLst>
          </p:nvPr>
        </p:nvSpPr>
        <p:spPr>
          <a:xfrm>
            <a:off x="609600" y="3965268"/>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14" hasCustomPrompt="1"/>
            <p:custDataLst>
              <p:tags r:id="rId5"/>
            </p:custDataLst>
          </p:nvPr>
        </p:nvSpPr>
        <p:spPr>
          <a:xfrm>
            <a:off x="6197600" y="3965268"/>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6"/>
          <p:cNvSpPr>
            <a:spLocks noGrp="1"/>
          </p:cNvSpPr>
          <p:nvPr>
            <p:ph type="body" sz="quarter" idx="15" hasCustomPrompt="1"/>
            <p:custDataLst>
              <p:tags r:id="rId6"/>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4003">
          <p15:clr>
            <a:srgbClr val="5ACBF0"/>
          </p15:clr>
        </p15:guide>
        <p15:guide id="5" orient="horz" pos="52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Gray Bar">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0" y="1311214"/>
            <a:ext cx="12192000" cy="50932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609600" y="68332"/>
            <a:ext cx="11582400" cy="1143000"/>
          </a:xfrm>
        </p:spPr>
        <p:txBody>
          <a:bodyPr/>
          <a:lstStyle>
            <a:lvl1pPr>
              <a:defRPr/>
            </a:lvl1pPr>
          </a:lstStyle>
          <a:p>
            <a:r>
              <a:rPr lang="en-US" dirty="0"/>
              <a:t>Click to Add a Title</a:t>
            </a:r>
          </a:p>
        </p:txBody>
      </p:sp>
      <p:sp>
        <p:nvSpPr>
          <p:cNvPr id="5" name="Content Placeholder 8"/>
          <p:cNvSpPr>
            <a:spLocks noGrp="1"/>
          </p:cNvSpPr>
          <p:nvPr>
            <p:ph sz="quarter" idx="10" hasCustomPrompt="1"/>
            <p:custDataLst>
              <p:tags r:id="rId3"/>
            </p:custDataLst>
          </p:nvPr>
        </p:nvSpPr>
        <p:spPr>
          <a:xfrm>
            <a:off x="609600" y="1417319"/>
            <a:ext cx="10972800" cy="4846320"/>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custDataLst>
              <p:tags r:id="rId4"/>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5">
          <p15:clr>
            <a:srgbClr val="5ACBF0"/>
          </p15:clr>
        </p15:guide>
        <p15:guide id="5" orient="horz" pos="52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Gray">
    <p:bg>
      <p:bgRef idx="1001">
        <a:schemeClr val="bg1"/>
      </p:bgRef>
    </p:bg>
    <p:spTree>
      <p:nvGrpSpPr>
        <p:cNvPr id="1" name=""/>
        <p:cNvGrpSpPr/>
        <p:nvPr/>
      </p:nvGrpSpPr>
      <p:grpSpPr>
        <a:xfrm>
          <a:off x="0" y="0"/>
          <a:ext cx="0" cy="0"/>
          <a:chOff x="0" y="0"/>
          <a:chExt cx="0" cy="0"/>
        </a:xfrm>
      </p:grpSpPr>
      <p:sp>
        <p:nvSpPr>
          <p:cNvPr id="7" name="Rectangle 6"/>
          <p:cNvSpPr/>
          <p:nvPr>
            <p:custDataLst>
              <p:tags r:id="rId1"/>
            </p:custDataLst>
          </p:nvPr>
        </p:nvSpPr>
        <p:spPr bwMode="ltGray">
          <a:xfrm>
            <a:off x="0" y="1311214"/>
            <a:ext cx="12192000" cy="50932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custDataLst>
              <p:tags r:id="rId2"/>
            </p:custDataLst>
          </p:nvPr>
        </p:nvSpPr>
        <p:spPr/>
        <p:txBody>
          <a:bodyPr/>
          <a:lstStyle/>
          <a:p>
            <a:r>
              <a:rPr lang="en-US" dirty="0"/>
              <a:t>Click to Add a Title</a:t>
            </a:r>
          </a:p>
        </p:txBody>
      </p:sp>
      <p:sp>
        <p:nvSpPr>
          <p:cNvPr id="3" name="Content Placeholder 2"/>
          <p:cNvSpPr>
            <a:spLocks noGrp="1"/>
          </p:cNvSpPr>
          <p:nvPr>
            <p:ph sz="half" idx="1" hasCustomPrompt="1"/>
            <p:custDataLst>
              <p:tags r:id="rId3"/>
            </p:custDataLst>
          </p:nvPr>
        </p:nvSpPr>
        <p:spPr>
          <a:xfrm>
            <a:off x="609600" y="1417320"/>
            <a:ext cx="5384800" cy="4846320"/>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custDataLst>
              <p:tags r:id="rId4"/>
            </p:custDataLst>
          </p:nvPr>
        </p:nvSpPr>
        <p:spPr>
          <a:xfrm>
            <a:off x="6197600" y="1417320"/>
            <a:ext cx="5384800" cy="4846320"/>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custDataLst>
              <p:tags r:id="rId5"/>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5">
          <p15:clr>
            <a:srgbClr val="5ACBF0"/>
          </p15:clr>
        </p15:guide>
        <p15:guide id="5" orient="horz" pos="52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alf Gray">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p>
            <a:r>
              <a:rPr lang="en-US" dirty="0"/>
              <a:t>Click to Add a Title</a:t>
            </a:r>
          </a:p>
        </p:txBody>
      </p:sp>
      <p:sp>
        <p:nvSpPr>
          <p:cNvPr id="4" name="Text Placeholder 6"/>
          <p:cNvSpPr>
            <a:spLocks noGrp="1"/>
          </p:cNvSpPr>
          <p:nvPr>
            <p:ph type="body" sz="quarter" idx="12" hasCustomPrompt="1"/>
            <p:custDataLst>
              <p:tags r:id="rId2"/>
            </p:custDataLst>
          </p:nvPr>
        </p:nvSpPr>
        <p:spPr>
          <a:xfrm>
            <a:off x="609600" y="838200"/>
            <a:ext cx="11582400" cy="457200"/>
          </a:xfrm>
        </p:spPr>
        <p:txBody>
          <a:bodyPr/>
          <a:lstStyle>
            <a:lvl1pPr marL="0" indent="0">
              <a:buNone/>
              <a:defRPr sz="2000" i="1"/>
            </a:lvl1pPr>
          </a:lstStyle>
          <a:p>
            <a:pPr lvl="0"/>
            <a:r>
              <a:rPr lang="en-US" dirty="0"/>
              <a:t>Click to Add a Subtitle</a:t>
            </a:r>
          </a:p>
        </p:txBody>
      </p:sp>
      <p:sp>
        <p:nvSpPr>
          <p:cNvPr id="7" name="Rectangle 6"/>
          <p:cNvSpPr/>
          <p:nvPr>
            <p:custDataLst>
              <p:tags r:id="rId3"/>
            </p:custDataLst>
          </p:nvPr>
        </p:nvSpPr>
        <p:spPr bwMode="ltGray">
          <a:xfrm>
            <a:off x="0" y="3959188"/>
            <a:ext cx="12192000" cy="24416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Content Placeholder 7"/>
          <p:cNvSpPr>
            <a:spLocks noGrp="1"/>
          </p:cNvSpPr>
          <p:nvPr>
            <p:ph sz="quarter" idx="13" hasCustomPrompt="1"/>
            <p:custDataLst>
              <p:tags r:id="rId4"/>
            </p:custDataLst>
          </p:nvPr>
        </p:nvSpPr>
        <p:spPr>
          <a:xfrm>
            <a:off x="609599" y="1417320"/>
            <a:ext cx="10972800" cy="4846320"/>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p:txBody>
      </p:sp>
    </p:spTree>
  </p:cSld>
  <p:clrMapOvr>
    <a:masterClrMapping/>
  </p:clrMapOvr>
  <p:extLst mod="1">
    <p:ext uri="{DCECCB84-F9BA-43D5-87BE-67443E8EF086}">
      <p15:sldGuideLst xmlns:p15="http://schemas.microsoft.com/office/powerpoint/2012/main">
        <p15:guide id="1" orient="horz" pos="528">
          <p15:clr>
            <a:srgbClr val="5ACBF0"/>
          </p15:clr>
        </p15:guide>
        <p15:guide id="2" orient="horz" pos="888">
          <p15:clr>
            <a:srgbClr val="5ACBF0"/>
          </p15:clr>
        </p15:guide>
        <p15:guide id="3" orient="horz" pos="3948">
          <p15:clr>
            <a:srgbClr val="5ACBF0"/>
          </p15:clr>
        </p15:guide>
        <p15:guide id="4" pos="384">
          <p15:clr>
            <a:srgbClr val="5ACBF0"/>
          </p15:clr>
        </p15:guide>
        <p15:guide id="5" pos="72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Gray Bar_1">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3197523" y="0"/>
            <a:ext cx="8994476"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3519488" y="57150"/>
            <a:ext cx="8672511" cy="1143000"/>
          </a:xfrm>
        </p:spPr>
        <p:txBody>
          <a:bodyPr/>
          <a:lstStyle>
            <a:lvl1pPr algn="l">
              <a:defRPr/>
            </a:lvl1pPr>
          </a:lstStyle>
          <a:p>
            <a:r>
              <a:rPr lang="en-US" dirty="0"/>
              <a:t>Click to Add a Title</a:t>
            </a:r>
          </a:p>
        </p:txBody>
      </p:sp>
      <p:sp>
        <p:nvSpPr>
          <p:cNvPr id="5" name="Content Placeholder 5"/>
          <p:cNvSpPr>
            <a:spLocks noGrp="1"/>
          </p:cNvSpPr>
          <p:nvPr>
            <p:ph sz="quarter" idx="10" hasCustomPrompt="1"/>
            <p:custDataLst>
              <p:tags r:id="rId3"/>
            </p:custDataLst>
          </p:nvPr>
        </p:nvSpPr>
        <p:spPr>
          <a:xfrm>
            <a:off x="322054" y="370937"/>
            <a:ext cx="2587924" cy="5877463"/>
          </a:xfrm>
        </p:spPr>
        <p:txBody>
          <a:bodyPr/>
          <a:lstStyle>
            <a:lvl1pPr marL="0" indent="0">
              <a:buFontTx/>
              <a:buNone/>
              <a:defRPr sz="2000"/>
            </a:lvl1pPr>
            <a:lvl2pPr>
              <a:buFontTx/>
              <a:buNone/>
              <a:defRPr/>
            </a:lvl2pPr>
            <a:lvl3pPr>
              <a:buFontTx/>
              <a:buNone/>
              <a:defRPr/>
            </a:lvl3pPr>
          </a:lstStyle>
          <a:p>
            <a:pPr lvl="0"/>
            <a:r>
              <a:rPr lang="en-US" dirty="0"/>
              <a:t>Click to add text or choose an icon below to insert other content</a:t>
            </a:r>
          </a:p>
        </p:txBody>
      </p:sp>
      <p:sp>
        <p:nvSpPr>
          <p:cNvPr id="6" name="Content Placeholder 7"/>
          <p:cNvSpPr>
            <a:spLocks noGrp="1"/>
          </p:cNvSpPr>
          <p:nvPr>
            <p:ph sz="quarter" idx="11" hasCustomPrompt="1"/>
            <p:custDataLst>
              <p:tags r:id="rId4"/>
            </p:custDataLst>
          </p:nvPr>
        </p:nvSpPr>
        <p:spPr>
          <a:xfrm>
            <a:off x="3519578" y="1414463"/>
            <a:ext cx="8367623" cy="4846320"/>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p:txBody>
      </p:sp>
      <p:sp>
        <p:nvSpPr>
          <p:cNvPr id="7" name="Text Placeholder 6"/>
          <p:cNvSpPr>
            <a:spLocks noGrp="1"/>
          </p:cNvSpPr>
          <p:nvPr>
            <p:ph type="body" sz="quarter" idx="12" hasCustomPrompt="1"/>
            <p:custDataLst>
              <p:tags r:id="rId5"/>
            </p:custDataLst>
          </p:nvPr>
        </p:nvSpPr>
        <p:spPr>
          <a:xfrm>
            <a:off x="3519488" y="838200"/>
            <a:ext cx="8672511"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pos="2217">
          <p15:clr>
            <a:srgbClr val="5ACBF0"/>
          </p15:clr>
        </p15:guide>
        <p15:guide id="2" pos="7488">
          <p15:clr>
            <a:srgbClr val="5ACBF0"/>
          </p15:clr>
        </p15:guide>
        <p15:guide id="3" orient="horz" pos="528">
          <p15:clr>
            <a:srgbClr val="5ACBF0"/>
          </p15:clr>
        </p15:guide>
        <p15:guide id="4" orient="horz" pos="888">
          <p15:clr>
            <a:srgbClr val="5ACBF0"/>
          </p15:clr>
        </p15:guide>
        <p15:guide id="5" orient="horz" pos="3945">
          <p15:clr>
            <a:srgbClr val="5ACBF0"/>
          </p15:clr>
        </p15:guide>
        <p15:guide id="6" orient="horz" pos="233">
          <p15:clr>
            <a:srgbClr val="5ACBF0"/>
          </p15:clr>
        </p15:guide>
        <p15:guide id="7" pos="203">
          <p15:clr>
            <a:srgbClr val="5ACBF0"/>
          </p15:clr>
        </p15:guide>
        <p15:guide id="8" pos="183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ntent Gray Bar_2">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8534400" y="0"/>
            <a:ext cx="3657600"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609600" y="65776"/>
            <a:ext cx="7620000" cy="1143000"/>
          </a:xfrm>
        </p:spPr>
        <p:txBody>
          <a:bodyPr/>
          <a:lstStyle>
            <a:lvl1pPr algn="l">
              <a:defRPr/>
            </a:lvl1pPr>
          </a:lstStyle>
          <a:p>
            <a:r>
              <a:rPr lang="en-US" dirty="0"/>
              <a:t>Click to Add a Title</a:t>
            </a:r>
          </a:p>
        </p:txBody>
      </p:sp>
      <p:sp>
        <p:nvSpPr>
          <p:cNvPr id="5" name="Content Placeholder 5"/>
          <p:cNvSpPr>
            <a:spLocks noGrp="1"/>
          </p:cNvSpPr>
          <p:nvPr>
            <p:ph sz="quarter" idx="10" hasCustomPrompt="1"/>
            <p:custDataLst>
              <p:tags r:id="rId3"/>
            </p:custDataLst>
          </p:nvPr>
        </p:nvSpPr>
        <p:spPr>
          <a:xfrm>
            <a:off x="609600" y="1414462"/>
            <a:ext cx="7620000" cy="4846637"/>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p:txBody>
      </p:sp>
      <p:sp>
        <p:nvSpPr>
          <p:cNvPr id="6" name="Content Placeholder 7"/>
          <p:cNvSpPr>
            <a:spLocks noGrp="1"/>
          </p:cNvSpPr>
          <p:nvPr>
            <p:ph sz="quarter" idx="11" hasCustomPrompt="1"/>
            <p:custDataLst>
              <p:tags r:id="rId4"/>
            </p:custDataLst>
          </p:nvPr>
        </p:nvSpPr>
        <p:spPr>
          <a:xfrm>
            <a:off x="8737600" y="228600"/>
            <a:ext cx="3251200" cy="6019800"/>
          </a:xfrm>
        </p:spPr>
        <p:txBody>
          <a:bodyPr/>
          <a:lstStyle>
            <a:lvl1pPr marL="0" indent="0">
              <a:buNone/>
              <a:defRPr sz="2000"/>
            </a:lvl1pPr>
            <a:lvl2pPr marL="0" indent="0">
              <a:buNone/>
              <a:defRPr/>
            </a:lvl2pPr>
            <a:lvl3pPr marL="0" indent="0">
              <a:buNone/>
              <a:defRPr/>
            </a:lvl3pPr>
          </a:lstStyle>
          <a:p>
            <a:pPr lvl="0"/>
            <a:r>
              <a:rPr lang="en-US" dirty="0"/>
              <a:t>Click to add text or choose an icon below to insert other content</a:t>
            </a:r>
          </a:p>
        </p:txBody>
      </p:sp>
      <p:sp>
        <p:nvSpPr>
          <p:cNvPr id="7" name="Text Placeholder 6"/>
          <p:cNvSpPr>
            <a:spLocks noGrp="1"/>
          </p:cNvSpPr>
          <p:nvPr>
            <p:ph type="body" sz="quarter" idx="12" hasCustomPrompt="1"/>
            <p:custDataLst>
              <p:tags r:id="rId5"/>
            </p:custDataLst>
          </p:nvPr>
        </p:nvSpPr>
        <p:spPr>
          <a:xfrm>
            <a:off x="609601" y="838200"/>
            <a:ext cx="7625751"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pos="384">
          <p15:clr>
            <a:srgbClr val="5ACBF0"/>
          </p15:clr>
        </p15:guide>
        <p15:guide id="2" pos="5184">
          <p15:clr>
            <a:srgbClr val="5ACBF0"/>
          </p15:clr>
        </p15:guide>
        <p15:guide id="3" orient="horz" pos="3944">
          <p15:clr>
            <a:srgbClr val="5ACBF0"/>
          </p15:clr>
        </p15:guide>
        <p15:guide id="4" orient="horz" pos="888">
          <p15:clr>
            <a:srgbClr val="5ACBF0"/>
          </p15:clr>
        </p15:guide>
        <p15:guide id="5" orient="horz" pos="528">
          <p15:clr>
            <a:srgbClr val="5ACBF0"/>
          </p15:clr>
        </p15:guide>
        <p15:guide id="6" orient="horz" pos="144">
          <p15:clr>
            <a:srgbClr val="5ACBF0"/>
          </p15:clr>
        </p15:guide>
        <p15:guide id="7" pos="5503">
          <p15:clr>
            <a:srgbClr val="5ACBF0"/>
          </p15:clr>
        </p15:guide>
        <p15:guide id="8" pos="75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ntent Left Gray Bar">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0" y="0"/>
            <a:ext cx="4145280"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4449234" y="65776"/>
            <a:ext cx="7742767" cy="1143000"/>
          </a:xfrm>
        </p:spPr>
        <p:txBody>
          <a:bodyPr/>
          <a:lstStyle>
            <a:lvl1pPr algn="l">
              <a:defRPr/>
            </a:lvl1pPr>
          </a:lstStyle>
          <a:p>
            <a:r>
              <a:rPr lang="en-US" dirty="0"/>
              <a:t>Click to Add a Title</a:t>
            </a:r>
          </a:p>
        </p:txBody>
      </p:sp>
      <p:sp>
        <p:nvSpPr>
          <p:cNvPr id="5" name="Content Placeholder 5"/>
          <p:cNvSpPr>
            <a:spLocks noGrp="1"/>
          </p:cNvSpPr>
          <p:nvPr>
            <p:ph sz="quarter" idx="10" hasCustomPrompt="1"/>
            <p:custDataLst>
              <p:tags r:id="rId3"/>
            </p:custDataLst>
          </p:nvPr>
        </p:nvSpPr>
        <p:spPr>
          <a:xfrm>
            <a:off x="4449233" y="1414463"/>
            <a:ext cx="7437120" cy="4846637"/>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p:txBody>
      </p:sp>
      <p:sp>
        <p:nvSpPr>
          <p:cNvPr id="6" name="Content Placeholder 7"/>
          <p:cNvSpPr>
            <a:spLocks noGrp="1"/>
          </p:cNvSpPr>
          <p:nvPr>
            <p:ph sz="quarter" idx="11" hasCustomPrompt="1"/>
            <p:custDataLst>
              <p:tags r:id="rId4"/>
            </p:custDataLst>
          </p:nvPr>
        </p:nvSpPr>
        <p:spPr>
          <a:xfrm>
            <a:off x="274320" y="228600"/>
            <a:ext cx="3596640" cy="6019800"/>
          </a:xfrm>
        </p:spPr>
        <p:txBody>
          <a:bodyPr/>
          <a:lstStyle>
            <a:lvl1pPr marL="233363" indent="-233363">
              <a:buFont typeface="Arial" pitchFamily="34" charset="0"/>
              <a:buChar char="•"/>
              <a:defRPr sz="2000"/>
            </a:lvl1pPr>
            <a:lvl2pPr marL="457200" indent="-227013">
              <a:buFont typeface="Arial" pitchFamily="34" charset="0"/>
              <a:buChar char="–"/>
              <a:defRPr sz="1800" baseline="0"/>
            </a:lvl2pPr>
            <a:lvl3pPr marL="690563" indent="-236538">
              <a:buFont typeface="Arial" pitchFamily="34" charset="0"/>
              <a:buChar char="–"/>
              <a:tabLst>
                <a:tab pos="690563" algn="l"/>
              </a:tabLst>
              <a:defRPr sz="1600" baseline="0"/>
            </a:lvl3pPr>
          </a:lstStyle>
          <a:p>
            <a:pPr lvl="0"/>
            <a:r>
              <a:rPr lang="en-US" dirty="0"/>
              <a:t>Click to add text or choose an icon below to insert other content</a:t>
            </a:r>
          </a:p>
          <a:p>
            <a:pPr lvl="1"/>
            <a:r>
              <a:rPr lang="en-US" dirty="0"/>
              <a:t>Second level</a:t>
            </a:r>
          </a:p>
          <a:p>
            <a:pPr lvl="2"/>
            <a:r>
              <a:rPr lang="en-US" dirty="0"/>
              <a:t>Third level</a:t>
            </a:r>
          </a:p>
        </p:txBody>
      </p:sp>
      <p:sp>
        <p:nvSpPr>
          <p:cNvPr id="7" name="Text Placeholder 6"/>
          <p:cNvSpPr>
            <a:spLocks noGrp="1"/>
          </p:cNvSpPr>
          <p:nvPr>
            <p:ph type="body" sz="quarter" idx="12" hasCustomPrompt="1"/>
            <p:custDataLst>
              <p:tags r:id="rId5"/>
            </p:custDataLst>
          </p:nvPr>
        </p:nvSpPr>
        <p:spPr>
          <a:xfrm>
            <a:off x="4449234" y="838200"/>
            <a:ext cx="7742767"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orient="horz" pos="528">
          <p15:clr>
            <a:srgbClr val="5ACBF0"/>
          </p15:clr>
        </p15:guide>
        <p15:guide id="2" orient="horz" pos="888">
          <p15:clr>
            <a:srgbClr val="5ACBF0"/>
          </p15:clr>
        </p15:guide>
        <p15:guide id="3" orient="horz" pos="3944">
          <p15:clr>
            <a:srgbClr val="5ACBF0"/>
          </p15:clr>
        </p15:guide>
        <p15:guide id="4" pos="173">
          <p15:clr>
            <a:srgbClr val="5ACBF0"/>
          </p15:clr>
        </p15:guide>
        <p15:guide id="5" pos="2441">
          <p15:clr>
            <a:srgbClr val="5ACBF0"/>
          </p15:clr>
        </p15:guide>
        <p15:guide id="6" pos="7488">
          <p15:clr>
            <a:srgbClr val="5ACBF0"/>
          </p15:clr>
        </p15:guide>
        <p15:guide id="7" pos="280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pic>
        <p:nvPicPr>
          <p:cNvPr id="7" name="Picture 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0233358" y="485435"/>
            <a:ext cx="1653211" cy="529027"/>
          </a:xfrm>
          <a:prstGeom prst="rect">
            <a:avLst/>
          </a:prstGeom>
        </p:spPr>
      </p:pic>
      <p:sp>
        <p:nvSpPr>
          <p:cNvPr id="8" name="TextBox 7"/>
          <p:cNvSpPr txBox="1"/>
          <p:nvPr>
            <p:custDataLst>
              <p:tags r:id="rId2"/>
            </p:custDataLst>
          </p:nvPr>
        </p:nvSpPr>
        <p:spPr>
          <a:xfrm>
            <a:off x="1360968" y="2558734"/>
            <a:ext cx="4363427" cy="923330"/>
          </a:xfrm>
          <a:prstGeom prst="rect">
            <a:avLst/>
          </a:prstGeom>
          <a:noFill/>
        </p:spPr>
        <p:txBody>
          <a:bodyPr wrap="square" rtlCol="0">
            <a:spAutoFit/>
          </a:bodyPr>
          <a:lstStyle/>
          <a:p>
            <a:r>
              <a:rPr lang="en-US" sz="5400" b="1" dirty="0"/>
              <a:t>Thank You</a:t>
            </a:r>
          </a:p>
        </p:txBody>
      </p:sp>
      <p:pic>
        <p:nvPicPr>
          <p:cNvPr id="6" name="Picture 5"/>
          <p:cNvPicPr>
            <a:picLocks noChangeAspect="1"/>
          </p:cNvPicPr>
          <p:nvPr>
            <p:custDataLst>
              <p:tags r:id="rId3"/>
            </p:custDataLst>
          </p:nvPr>
        </p:nvPicPr>
        <p:blipFill>
          <a:blip r:embed="rId6"/>
          <a:stretch>
            <a:fillRect/>
          </a:stretch>
        </p:blipFill>
        <p:spPr>
          <a:xfrm>
            <a:off x="0" y="4753502"/>
            <a:ext cx="12188952" cy="2104498"/>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End logo">
    <p:spTree>
      <p:nvGrpSpPr>
        <p:cNvPr id="1" name=""/>
        <p:cNvGrpSpPr/>
        <p:nvPr/>
      </p:nvGrpSpPr>
      <p:grpSpPr>
        <a:xfrm>
          <a:off x="0" y="0"/>
          <a:ext cx="0" cy="0"/>
          <a:chOff x="0" y="0"/>
          <a:chExt cx="0" cy="0"/>
        </a:xfrm>
      </p:grpSpPr>
      <p:pic>
        <p:nvPicPr>
          <p:cNvPr id="6" name="Picture 5"/>
          <p:cNvPicPr>
            <a:picLocks noChangeAspect="1"/>
          </p:cNvPicPr>
          <p:nvPr>
            <p:custDataLst>
              <p:tags r:id="rId1"/>
            </p:custDataLst>
          </p:nvPr>
        </p:nvPicPr>
        <p:blipFill>
          <a:blip r:embed="rId3">
            <a:extLst>
              <a:ext uri="{28A0092B-C50C-407E-A947-70E740481C1C}">
                <a14:useLocalDpi xmlns:a14="http://schemas.microsoft.com/office/drawing/2010/main"/>
              </a:ext>
            </a:extLst>
          </a:blip>
          <a:stretch>
            <a:fillRect/>
          </a:stretch>
        </p:blipFill>
        <p:spPr>
          <a:xfrm>
            <a:off x="4267351" y="2843832"/>
            <a:ext cx="3657298" cy="117033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lvl1pPr>
              <a:defRPr/>
            </a:lvl1pPr>
          </a:lstStyle>
          <a:p>
            <a:r>
              <a:rPr lang="en-US" dirty="0"/>
              <a:t>Click to Add a Title</a:t>
            </a:r>
          </a:p>
        </p:txBody>
      </p:sp>
      <p:sp>
        <p:nvSpPr>
          <p:cNvPr id="3" name="Content Placeholder 2"/>
          <p:cNvSpPr>
            <a:spLocks noGrp="1"/>
          </p:cNvSpPr>
          <p:nvPr>
            <p:ph idx="1" hasCustomPrompt="1"/>
            <p:custDataLst>
              <p:tags r:id="rId2"/>
            </p:custDataLst>
          </p:nvPr>
        </p:nvSpPr>
        <p:spPr/>
        <p:txBody>
          <a:bodyPr/>
          <a:lstStyle>
            <a:lvl1pPr>
              <a:defRPr/>
            </a:lvl1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3">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endParaRPr lang="en-US" dirty="0"/>
          </a:p>
        </p:txBody>
      </p:sp>
      <p:sp>
        <p:nvSpPr>
          <p:cNvPr id="3" name="Vertical Text Placeholder 2"/>
          <p:cNvSpPr>
            <a:spLocks noGrp="1"/>
          </p:cNvSpPr>
          <p:nvPr>
            <p:ph type="body" orient="vert" idx="1"/>
            <p:custDataLst>
              <p:tags r:id="rId2"/>
            </p:custDataLst>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custDataLst>
              <p:tags r:id="rId1"/>
            </p:custDataLst>
          </p:nvPr>
        </p:nvSpPr>
        <p:spPr>
          <a:xfrm>
            <a:off x="9770300" y="365125"/>
            <a:ext cx="1813687" cy="5897566"/>
          </a:xfrm>
        </p:spPr>
        <p:txBody>
          <a:bodyPr vert="eaVert"/>
          <a:lstStyle/>
          <a:p>
            <a:r>
              <a:rPr lang="en-US"/>
              <a:t>Click to edit Master title style</a:t>
            </a:r>
            <a:endParaRPr lang="en-US" dirty="0"/>
          </a:p>
        </p:txBody>
      </p:sp>
      <p:sp>
        <p:nvSpPr>
          <p:cNvPr id="3" name="Vertical Text Placeholder 2"/>
          <p:cNvSpPr>
            <a:spLocks noGrp="1"/>
          </p:cNvSpPr>
          <p:nvPr>
            <p:ph type="body" orient="vert" idx="1"/>
            <p:custDataLst>
              <p:tags r:id="rId2"/>
            </p:custDataLst>
          </p:nvPr>
        </p:nvSpPr>
        <p:spPr>
          <a:xfrm>
            <a:off x="609601" y="365125"/>
            <a:ext cx="9022914" cy="589756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ynopsys Title Slide">
    <p:spTree>
      <p:nvGrpSpPr>
        <p:cNvPr id="1" name=""/>
        <p:cNvGrpSpPr/>
        <p:nvPr/>
      </p:nvGrpSpPr>
      <p:grpSpPr>
        <a:xfrm>
          <a:off x="0" y="0"/>
          <a:ext cx="0" cy="0"/>
          <a:chOff x="0" y="0"/>
          <a:chExt cx="0" cy="0"/>
        </a:xfrm>
      </p:grpSpPr>
      <p:pic>
        <p:nvPicPr>
          <p:cNvPr id="12" name="Picture 1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0233358" y="485435"/>
            <a:ext cx="1653211" cy="529027"/>
          </a:xfrm>
          <a:prstGeom prst="rect">
            <a:avLst/>
          </a:prstGeom>
        </p:spPr>
      </p:pic>
      <p:sp>
        <p:nvSpPr>
          <p:cNvPr id="8" name="Text Placeholder 15"/>
          <p:cNvSpPr>
            <a:spLocks noGrp="1"/>
          </p:cNvSpPr>
          <p:nvPr>
            <p:ph type="body" sz="quarter" idx="10" hasCustomPrompt="1"/>
            <p:custDataLst>
              <p:tags r:id="rId2"/>
            </p:custDataLst>
          </p:nvPr>
        </p:nvSpPr>
        <p:spPr>
          <a:xfrm>
            <a:off x="609600" y="4108495"/>
            <a:ext cx="10962523" cy="731520"/>
          </a:xfrm>
        </p:spPr>
        <p:txBody>
          <a:bodyPr anchor="b"/>
          <a:lstStyle>
            <a:lvl1pPr marL="0" indent="0" algn="l">
              <a:buNone/>
              <a:defRPr sz="2000" baseline="0">
                <a:solidFill>
                  <a:schemeClr val="tx1"/>
                </a:solidFill>
                <a:effectLs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rPr lang="en-US" dirty="0"/>
              <a:t>Presenter’s Name</a:t>
            </a:r>
          </a:p>
        </p:txBody>
      </p:sp>
      <p:sp>
        <p:nvSpPr>
          <p:cNvPr id="9" name="Text Placeholder 18"/>
          <p:cNvSpPr>
            <a:spLocks noGrp="1"/>
          </p:cNvSpPr>
          <p:nvPr>
            <p:ph type="body" sz="quarter" idx="11" hasCustomPrompt="1"/>
            <p:custDataLst>
              <p:tags r:id="rId3"/>
            </p:custDataLst>
          </p:nvPr>
        </p:nvSpPr>
        <p:spPr>
          <a:xfrm>
            <a:off x="609600" y="4861720"/>
            <a:ext cx="4876800" cy="396815"/>
          </a:xfrm>
        </p:spPr>
        <p:txBody>
          <a:bodyPr anchor="b"/>
          <a:lstStyle>
            <a:lvl1pPr algn="l">
              <a:buNone/>
              <a:defRPr sz="1800">
                <a:solidFill>
                  <a:schemeClr val="tx1"/>
                </a:solidFill>
                <a:effectLst/>
              </a:defRPr>
            </a:lvl1pPr>
          </a:lstStyle>
          <a:p>
            <a:pPr lvl="0"/>
            <a:r>
              <a:rPr lang="en-US" dirty="0"/>
              <a:t>Date</a:t>
            </a:r>
          </a:p>
        </p:txBody>
      </p:sp>
      <p:sp>
        <p:nvSpPr>
          <p:cNvPr id="21" name="Subtitle 2"/>
          <p:cNvSpPr>
            <a:spLocks noGrp="1"/>
          </p:cNvSpPr>
          <p:nvPr>
            <p:ph type="subTitle" idx="1" hasCustomPrompt="1"/>
            <p:custDataLst>
              <p:tags r:id="rId4"/>
            </p:custDataLst>
          </p:nvPr>
        </p:nvSpPr>
        <p:spPr>
          <a:xfrm>
            <a:off x="609600" y="3094851"/>
            <a:ext cx="10963923" cy="917516"/>
          </a:xfrm>
        </p:spPr>
        <p:txBody>
          <a:bodyPr/>
          <a:lstStyle>
            <a:lvl1pPr marL="0" indent="0" algn="l">
              <a:buNone/>
              <a:defRPr sz="2800" b="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a Subtitle</a:t>
            </a:r>
          </a:p>
        </p:txBody>
      </p:sp>
      <p:sp>
        <p:nvSpPr>
          <p:cNvPr id="22" name="Title 1"/>
          <p:cNvSpPr>
            <a:spLocks noGrp="1"/>
          </p:cNvSpPr>
          <p:nvPr>
            <p:ph type="ctrTitle" hasCustomPrompt="1"/>
            <p:custDataLst>
              <p:tags r:id="rId5"/>
            </p:custDataLst>
          </p:nvPr>
        </p:nvSpPr>
        <p:spPr>
          <a:xfrm>
            <a:off x="609600" y="1895641"/>
            <a:ext cx="10972800" cy="1177506"/>
          </a:xfrm>
        </p:spPr>
        <p:txBody>
          <a:bodyPr anchor="b">
            <a:noAutofit/>
          </a:bodyPr>
          <a:lstStyle>
            <a:lvl1pPr algn="l">
              <a:defRPr sz="3600">
                <a:solidFill>
                  <a:schemeClr val="tx1"/>
                </a:solidFill>
                <a:effectLst/>
              </a:defRPr>
            </a:lvl1pPr>
          </a:lstStyle>
          <a:p>
            <a:r>
              <a:rPr lang="en-US" dirty="0"/>
              <a:t>Click to Add a Title</a:t>
            </a:r>
          </a:p>
        </p:txBody>
      </p:sp>
      <p:pic>
        <p:nvPicPr>
          <p:cNvPr id="11" name="Picture 10"/>
          <p:cNvPicPr>
            <a:picLocks noChangeAspect="1"/>
          </p:cNvPicPr>
          <p:nvPr>
            <p:custDataLst>
              <p:tags r:id="rId6"/>
            </p:custDataLst>
          </p:nvPr>
        </p:nvPicPr>
        <p:blipFill>
          <a:blip r:embed="rId9"/>
          <a:stretch>
            <a:fillRect/>
          </a:stretch>
        </p:blipFill>
        <p:spPr>
          <a:xfrm>
            <a:off x="0" y="4753502"/>
            <a:ext cx="12188952" cy="2104498"/>
          </a:xfrm>
          <a:prstGeom prst="rect">
            <a:avLst/>
          </a:prstGeom>
        </p:spPr>
      </p:pic>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Legal Disclosure NDA">
    <p:spTree>
      <p:nvGrpSpPr>
        <p:cNvPr id="1" name=""/>
        <p:cNvGrpSpPr/>
        <p:nvPr/>
      </p:nvGrpSpPr>
      <p:grpSpPr>
        <a:xfrm>
          <a:off x="0" y="0"/>
          <a:ext cx="0" cy="0"/>
          <a:chOff x="0" y="0"/>
          <a:chExt cx="0" cy="0"/>
        </a:xfrm>
      </p:grpSpPr>
      <p:sp>
        <p:nvSpPr>
          <p:cNvPr id="2" name="Content Placeholder 2"/>
          <p:cNvSpPr>
            <a:spLocks noGrp="1"/>
          </p:cNvSpPr>
          <p:nvPr>
            <p:custDataLst>
              <p:tags r:id="rId1"/>
            </p:custDataLst>
          </p:nvPr>
        </p:nvSpPr>
        <p:spPr>
          <a:xfrm>
            <a:off x="609600" y="609601"/>
            <a:ext cx="10972800" cy="4525963"/>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027113"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buNone/>
            </a:pPr>
            <a:r>
              <a:rPr lang="en-US" b="1" dirty="0"/>
              <a:t>CONFIDENTIAL INFORMATION</a:t>
            </a:r>
          </a:p>
          <a:p>
            <a:pPr marL="0" indent="0">
              <a:buNone/>
            </a:pPr>
            <a:r>
              <a:rPr lang="en-US" dirty="0"/>
              <a:t>The following material is confidential information of Synopsys and is being disclosed to you pursuant to a non-disclosure agreement between you or your employer and Synopsys. The material being disclosed may only be used as permitted under such non-disclosure agreement. </a:t>
            </a:r>
          </a:p>
          <a:p>
            <a:pPr>
              <a:buNone/>
            </a:pPr>
            <a:r>
              <a:rPr lang="en-US" dirty="0"/>
              <a:t> </a:t>
            </a:r>
          </a:p>
          <a:p>
            <a:pPr>
              <a:buNone/>
            </a:pPr>
            <a:r>
              <a:rPr lang="en-US" b="1" dirty="0"/>
              <a:t>IMPORTANT NOTICE</a:t>
            </a:r>
          </a:p>
          <a:p>
            <a:pPr marL="0" indent="0">
              <a:buNone/>
            </a:pPr>
            <a:r>
              <a:rPr lang="en-US" dirty="0"/>
              <a:t>In the event information in this presentation reflects Synopsys’ future plans, such plans are as of the date of this presentation and are subject to change. Synopsys is not obligated to develop the software with the features and functionality discussed in these materials. In any event, Synopsys’ products may be offered and purchased only pursuant to an authorized quote and purchase order or a mutually agreed upon written contract.  </a:t>
            </a:r>
          </a:p>
          <a:p>
            <a:pPr>
              <a:buNone/>
            </a:pPr>
            <a:endParaRPr lang="en-US" dirty="0"/>
          </a:p>
        </p:txBody>
      </p:sp>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3945">
          <p15:clr>
            <a:srgbClr val="5ACBF0"/>
          </p15:clr>
        </p15:guide>
        <p15:guide id="4" orient="horz" pos="3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a:xfrm>
            <a:off x="609600" y="68574"/>
            <a:ext cx="11582400" cy="1143000"/>
          </a:xfrm>
        </p:spPr>
        <p:txBody>
          <a:bodyPr/>
          <a:lstStyle/>
          <a:p>
            <a:r>
              <a:rPr lang="en-US" dirty="0"/>
              <a:t>Click to Add a Title</a:t>
            </a:r>
          </a:p>
        </p:txBody>
      </p:sp>
      <p:sp>
        <p:nvSpPr>
          <p:cNvPr id="3" name="Content Placeholder 2"/>
          <p:cNvSpPr>
            <a:spLocks noGrp="1"/>
          </p:cNvSpPr>
          <p:nvPr>
            <p:ph idx="1" hasCustomPrompt="1"/>
            <p:custDataLst>
              <p:tags r:id="rId2"/>
            </p:custDataLst>
          </p:nvPr>
        </p:nvSpPr>
        <p:spPr>
          <a:xfrm>
            <a:off x="609600" y="1414463"/>
            <a:ext cx="10972800" cy="4848225"/>
          </a:xfrm>
        </p:spPr>
        <p:txBody>
          <a:bodyPr vert="horz" lIns="91440" tIns="45720" rIns="91440" bIns="45720" rtlCol="0">
            <a:noAutofit/>
          </a:bodyPr>
          <a:lstStyle>
            <a:lvl1pPr>
              <a:defRPr baseline="0"/>
            </a:lvl1pPr>
            <a:lvl2pPr>
              <a:defRPr/>
            </a:lvl2pPr>
            <a:lvl3pPr>
              <a:defRPr/>
            </a:lvl3pPr>
            <a:lvl4pPr>
              <a:defRPr/>
            </a:lvl4pPr>
            <a:lvl5pPr>
              <a:defRPr/>
            </a:lvl5pPr>
            <a:lvl6pPr>
              <a:defRPr/>
            </a:lvl6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2" hasCustomPrompt="1"/>
            <p:custDataLst>
              <p:tags r:id="rId3"/>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7">
          <p15:clr>
            <a:srgbClr val="5ACBF0"/>
          </p15:clr>
        </p15:guide>
        <p15:guide id="5" orient="horz" pos="52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3" name="Picture 2"/>
          <p:cNvPicPr>
            <a:picLocks noChangeAspect="1"/>
          </p:cNvPicPr>
          <p:nvPr>
            <p:custDataLst>
              <p:tags r:id="rId1"/>
            </p:custDataLst>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tretch>
            <a:fillRect/>
          </a:stretch>
        </p:blipFill>
        <p:spPr bwMode="invGray">
          <a:xfrm>
            <a:off x="-9" y="1215389"/>
            <a:ext cx="12192357" cy="1295438"/>
          </a:xfrm>
          <a:prstGeom prst="rect">
            <a:avLst/>
          </a:prstGeom>
        </p:spPr>
      </p:pic>
      <p:sp>
        <p:nvSpPr>
          <p:cNvPr id="2" name="Title 1"/>
          <p:cNvSpPr>
            <a:spLocks noGrp="1"/>
          </p:cNvSpPr>
          <p:nvPr>
            <p:ph type="title"/>
            <p:custDataLst>
              <p:tags r:id="rId2"/>
            </p:custDataLst>
          </p:nvPr>
        </p:nvSpPr>
        <p:spPr>
          <a:xfrm>
            <a:off x="609600" y="1295400"/>
            <a:ext cx="11582400" cy="1143000"/>
          </a:xfrm>
        </p:spPr>
        <p:txBody>
          <a:bodyPr/>
          <a:lstStyle>
            <a:lvl1pPr>
              <a:defRPr>
                <a:solidFill>
                  <a:srgbClr val="FFFFFF"/>
                </a:solidFill>
                <a:effectLst>
                  <a:outerShdw blurRad="38100" dist="38100" dir="2700000" algn="tl">
                    <a:srgbClr val="000000">
                      <a:alpha val="43137"/>
                    </a:srgbClr>
                  </a:outerShdw>
                </a:effectLst>
              </a:defRPr>
            </a:lvl1pPr>
          </a:lstStyle>
          <a:p>
            <a:r>
              <a:rPr lang="en-US"/>
              <a:t>Click to edit Master title style</a:t>
            </a:r>
            <a:endParaRPr lang="en-US" dirty="0"/>
          </a:p>
        </p:txBody>
      </p:sp>
      <p:sp>
        <p:nvSpPr>
          <p:cNvPr id="7" name="Text Placeholder 6"/>
          <p:cNvSpPr>
            <a:spLocks noGrp="1"/>
          </p:cNvSpPr>
          <p:nvPr>
            <p:ph type="body" sz="quarter" idx="10" hasCustomPrompt="1"/>
            <p:custDataLst>
              <p:tags r:id="rId3"/>
            </p:custDataLst>
          </p:nvPr>
        </p:nvSpPr>
        <p:spPr>
          <a:xfrm>
            <a:off x="1524000" y="2688610"/>
            <a:ext cx="10058400" cy="3559791"/>
          </a:xfrm>
        </p:spPr>
        <p:txBody>
          <a:bodyPr/>
          <a:lstStyle>
            <a:lvl1pPr>
              <a:spcBef>
                <a:spcPts val="1867"/>
              </a:spcBef>
              <a:spcAft>
                <a:spcPts val="0"/>
              </a:spcAft>
              <a:buFontTx/>
              <a:buNone/>
              <a:defRPr baseline="0"/>
            </a:lvl1pPr>
            <a:lvl2pPr>
              <a:buFontTx/>
              <a:buNone/>
              <a:defRPr/>
            </a:lvl2pPr>
            <a:lvl3pPr>
              <a:buFontTx/>
              <a:buNone/>
              <a:defRPr/>
            </a:lvl3pPr>
            <a:lvl4pPr>
              <a:buFontTx/>
              <a:buNone/>
              <a:defRPr/>
            </a:lvl4pPr>
            <a:lvl5pPr>
              <a:buFontTx/>
              <a:buNone/>
              <a:defRPr/>
            </a:lvl5pPr>
          </a:lstStyle>
          <a:p>
            <a:pPr lvl="0"/>
            <a:r>
              <a:rPr lang="en-US" dirty="0"/>
              <a:t>Click to add agenda topics --- no bullets here</a:t>
            </a:r>
          </a:p>
        </p:txBody>
      </p:sp>
    </p:spTree>
  </p:cSld>
  <p:clrMapOvr>
    <a:masterClrMapping/>
  </p:clrMapOvr>
  <p:extLst mod="1">
    <p:ext uri="{DCECCB84-F9BA-43D5-87BE-67443E8EF086}">
      <p15:sldGuideLst xmlns:p15="http://schemas.microsoft.com/office/powerpoint/2012/main">
        <p15:guide id="1" orient="horz" pos="1693">
          <p15:clr>
            <a:srgbClr val="5ACBF0"/>
          </p15:clr>
        </p15:guide>
        <p15:guide id="2" pos="960">
          <p15:clr>
            <a:srgbClr val="5ACBF0"/>
          </p15:clr>
        </p15:guide>
        <p15:guide id="3" pos="7296">
          <p15:clr>
            <a:srgbClr val="5ACBF0"/>
          </p15:clr>
        </p15:guide>
        <p15:guide id="4" orient="horz" pos="394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p:cNvPicPr>
            <a:picLocks noChangeAspect="1"/>
          </p:cNvPicPr>
          <p:nvPr>
            <p:custDataLst>
              <p:tags r:id="rId1"/>
            </p:custDataLst>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tretch>
            <a:fillRect/>
          </a:stretch>
        </p:blipFill>
        <p:spPr bwMode="invGray">
          <a:xfrm>
            <a:off x="-1" y="2021760"/>
            <a:ext cx="12192005" cy="2540001"/>
          </a:xfrm>
          <a:prstGeom prst="rect">
            <a:avLst/>
          </a:prstGeom>
        </p:spPr>
      </p:pic>
      <p:sp>
        <p:nvSpPr>
          <p:cNvPr id="2" name="Title 1"/>
          <p:cNvSpPr>
            <a:spLocks noGrp="1"/>
          </p:cNvSpPr>
          <p:nvPr>
            <p:ph type="title" hasCustomPrompt="1"/>
            <p:custDataLst>
              <p:tags r:id="rId2"/>
            </p:custDataLst>
          </p:nvPr>
        </p:nvSpPr>
        <p:spPr>
          <a:xfrm>
            <a:off x="609601" y="2010333"/>
            <a:ext cx="10384465" cy="1253863"/>
          </a:xfrm>
        </p:spPr>
        <p:txBody>
          <a:bodyPr anchor="b">
            <a:normAutofit/>
          </a:bodyPr>
          <a:lstStyle>
            <a:lvl1pPr>
              <a:defRPr sz="3400">
                <a:solidFill>
                  <a:srgbClr val="FFFFFF"/>
                </a:solidFill>
                <a:effectLst>
                  <a:outerShdw blurRad="38100" dist="38100" dir="2700000" algn="tl">
                    <a:srgbClr val="000000">
                      <a:alpha val="43137"/>
                    </a:srgbClr>
                  </a:outerShdw>
                </a:effectLst>
              </a:defRPr>
            </a:lvl1pPr>
          </a:lstStyle>
          <a:p>
            <a:r>
              <a:rPr lang="en-US" dirty="0"/>
              <a:t>Click to Add a Title – Transition Slide</a:t>
            </a:r>
          </a:p>
        </p:txBody>
      </p:sp>
      <p:sp>
        <p:nvSpPr>
          <p:cNvPr id="3" name="Text Placeholder 2"/>
          <p:cNvSpPr>
            <a:spLocks noGrp="1"/>
          </p:cNvSpPr>
          <p:nvPr>
            <p:ph type="body" idx="1"/>
            <p:custDataLst>
              <p:tags r:id="rId3"/>
            </p:custDataLst>
          </p:nvPr>
        </p:nvSpPr>
        <p:spPr>
          <a:xfrm>
            <a:off x="609601" y="3430818"/>
            <a:ext cx="10384465" cy="1119515"/>
          </a:xfrm>
        </p:spPr>
        <p:txBody>
          <a:bodyPr/>
          <a:lstStyle>
            <a:lvl1pPr marL="0" indent="0">
              <a:buNone/>
              <a:defRPr sz="2400" i="1">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cSld>
  <p:clrMapOvr>
    <a:masterClrMapping/>
  </p:clrMapOvr>
  <p:extLst mod="1">
    <p:ext uri="{DCECCB84-F9BA-43D5-87BE-67443E8EF086}">
      <p15:sldGuideLst xmlns:p15="http://schemas.microsoft.com/office/powerpoint/2012/main">
        <p15:guide id="1" pos="384">
          <p15:clr>
            <a:srgbClr val="5ACBF0"/>
          </p15:clr>
        </p15:guide>
        <p15:guide id="2" pos="693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ntent Sub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p>
            <a:r>
              <a:rPr lang="en-US" dirty="0"/>
              <a:t>Click to Add a Title</a:t>
            </a:r>
          </a:p>
        </p:txBody>
      </p:sp>
      <p:sp>
        <p:nvSpPr>
          <p:cNvPr id="3" name="Content Placeholder 2"/>
          <p:cNvSpPr>
            <a:spLocks noGrp="1"/>
          </p:cNvSpPr>
          <p:nvPr>
            <p:ph sz="half" idx="1" hasCustomPrompt="1"/>
            <p:custDataLst>
              <p:tags r:id="rId2"/>
            </p:custDataLst>
          </p:nvPr>
        </p:nvSpPr>
        <p:spPr>
          <a:xfrm>
            <a:off x="609600" y="1414463"/>
            <a:ext cx="5384800" cy="4848225"/>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custDataLst>
              <p:tags r:id="rId3"/>
            </p:custDataLst>
          </p:nvPr>
        </p:nvSpPr>
        <p:spPr>
          <a:xfrm>
            <a:off x="6197600" y="1414463"/>
            <a:ext cx="5384800" cy="4848225"/>
          </a:xfrm>
        </p:spPr>
        <p:txBody>
          <a:bodyPr vert="horz" lIns="91440" tIns="45720" rIns="91440" bIns="45720" rtlCol="0">
            <a:noAutofit/>
          </a:bodyPr>
          <a:lstStyle>
            <a:lvl1pPr>
              <a:defRPr/>
            </a:lvl1pPr>
            <a:lvl2pPr>
              <a:defRPr/>
            </a:lvl2pPr>
            <a:lvl3pPr>
              <a:defRPr/>
            </a:lvl3pPr>
            <a:lvl4pPr>
              <a:defRPr baseline="0"/>
            </a:lvl4pPr>
            <a:lvl5pPr>
              <a:defRPr baseline="0"/>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custDataLst>
              <p:tags r:id="rId4"/>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5">
          <p15:clr>
            <a:srgbClr val="5ACBF0"/>
          </p15:clr>
        </p15:guide>
        <p15:guide id="5" orient="horz" pos="5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4.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ags" Target="../tags/tag7.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2.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1.xml"/><Relationship Id="rId28" Type="http://schemas.openxmlformats.org/officeDocument/2006/relationships/tags" Target="../tags/tag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 Id="rId27" Type="http://schemas.openxmlformats.org/officeDocument/2006/relationships/tags" Target="../tags/tag5.xml"/><Relationship Id="rId30" Type="http://schemas.openxmlformats.org/officeDocument/2006/relationships/tags" Target="../tags/tag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custDataLst>
              <p:tags r:id="rId23"/>
            </p:custDataLst>
          </p:nvPr>
        </p:nvSpPr>
        <p:spPr>
          <a:xfrm>
            <a:off x="609600" y="68574"/>
            <a:ext cx="11581896"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custDataLst>
              <p:tags r:id="rId24"/>
            </p:custDataLst>
          </p:nvPr>
        </p:nvSpPr>
        <p:spPr>
          <a:xfrm>
            <a:off x="609600" y="1414463"/>
            <a:ext cx="10972800" cy="484822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pic>
        <p:nvPicPr>
          <p:cNvPr id="7" name="Picture 6"/>
          <p:cNvPicPr>
            <a:picLocks noChangeAspect="1"/>
          </p:cNvPicPr>
          <p:nvPr>
            <p:custDataLst>
              <p:tags r:id="rId25"/>
            </p:custDataLst>
          </p:nvPr>
        </p:nvPicPr>
        <p:blipFill>
          <a:blip r:embed="rId32"/>
          <a:stretch>
            <a:fillRect/>
          </a:stretch>
        </p:blipFill>
        <p:spPr>
          <a:xfrm>
            <a:off x="11101153" y="6542971"/>
            <a:ext cx="881902" cy="217536"/>
          </a:xfrm>
          <a:prstGeom prst="rect">
            <a:avLst/>
          </a:prstGeom>
        </p:spPr>
      </p:pic>
      <p:sp>
        <p:nvSpPr>
          <p:cNvPr id="8" name="TextBox 7"/>
          <p:cNvSpPr txBox="1"/>
          <p:nvPr>
            <p:custDataLst>
              <p:tags r:id="rId26"/>
            </p:custDataLst>
          </p:nvPr>
        </p:nvSpPr>
        <p:spPr>
          <a:xfrm>
            <a:off x="163812" y="6516189"/>
            <a:ext cx="3759200" cy="230832"/>
          </a:xfrm>
          <a:prstGeom prst="rect">
            <a:avLst/>
          </a:prstGeom>
          <a:noFill/>
        </p:spPr>
        <p:txBody>
          <a:bodyPr wrap="square" rtlCol="0">
            <a:spAutoFit/>
          </a:bodyPr>
          <a:lstStyle/>
          <a:p>
            <a:r>
              <a:rPr lang="en-US" sz="900" dirty="0">
                <a:solidFill>
                  <a:schemeClr val="tx1">
                    <a:lumMod val="50000"/>
                    <a:lumOff val="50000"/>
                  </a:schemeClr>
                </a:solidFill>
              </a:rPr>
              <a:t>© 2017 Synopsys, Inc. </a:t>
            </a:r>
          </a:p>
        </p:txBody>
      </p:sp>
      <p:sp>
        <p:nvSpPr>
          <p:cNvPr id="9" name="TextBox 8"/>
          <p:cNvSpPr txBox="1"/>
          <p:nvPr>
            <p:custDataLst>
              <p:tags r:id="rId27"/>
            </p:custDataLst>
          </p:nvPr>
        </p:nvSpPr>
        <p:spPr>
          <a:xfrm>
            <a:off x="1157671" y="6516189"/>
            <a:ext cx="853440" cy="230832"/>
          </a:xfrm>
          <a:prstGeom prst="rect">
            <a:avLst/>
          </a:prstGeom>
          <a:noFill/>
        </p:spPr>
        <p:txBody>
          <a:bodyPr wrap="square" rtlCol="0">
            <a:spAutoFit/>
          </a:bodyPr>
          <a:lstStyle/>
          <a:p>
            <a:pPr algn="ctr"/>
            <a:fld id="{CAE2347F-76BC-4690-80B5-B24BA0EA7B0A}" type="slidenum">
              <a:rPr lang="en-US" sz="900" dirty="0">
                <a:solidFill>
                  <a:schemeClr val="tx1">
                    <a:lumMod val="50000"/>
                    <a:lumOff val="50000"/>
                  </a:schemeClr>
                </a:solidFill>
              </a:rPr>
              <a:pPr algn="ctr"/>
              <a:t>‹#›</a:t>
            </a:fld>
            <a:endParaRPr lang="en-US" sz="900" dirty="0">
              <a:solidFill>
                <a:schemeClr val="tx1">
                  <a:lumMod val="50000"/>
                  <a:lumOff val="50000"/>
                </a:schemeClr>
              </a:solidFill>
            </a:endParaRPr>
          </a:p>
        </p:txBody>
      </p:sp>
      <p:sp>
        <p:nvSpPr>
          <p:cNvPr id="10" name="TaggedShape" hidden="1"/>
          <p:cNvSpPr/>
          <p:nvPr>
            <p:custDataLst>
              <p:tags r:id="rId28"/>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4" name="TaggedShape" hidden="1"/>
          <p:cNvSpPr/>
          <p:nvPr>
            <p:custDataLst>
              <p:tags r:id="rId29"/>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5" name="TaggedShape" hidden="1"/>
          <p:cNvSpPr/>
          <p:nvPr>
            <p:custDataLst>
              <p:tags r:id="rId30"/>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6" name="TaggedShape" hidden="1"/>
          <p:cNvSpPr/>
          <p:nvPr>
            <p:custDataLst>
              <p:tags r:id="rId31"/>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60" r:id="rId3"/>
    <p:sldLayoutId id="2147483676" r:id="rId4"/>
    <p:sldLayoutId id="2147483661" r:id="rId5"/>
    <p:sldLayoutId id="2147483662" r:id="rId6"/>
    <p:sldLayoutId id="2147483651" r:id="rId7"/>
    <p:sldLayoutId id="2147483663" r:id="rId8"/>
    <p:sldLayoutId id="2147483675" r:id="rId9"/>
    <p:sldLayoutId id="2147483655"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58" r:id="rId20"/>
    <p:sldLayoutId id="2147483659" r:id="rId2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164592" indent="-164592"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457200" indent="-164592"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740664" indent="-164592"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A4A3A4"/>
          </p15:clr>
        </p15:guide>
        <p15:guide id="3" pos="3840">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hyperlink" Target="http://www.deeplearningbook.org/contents/rnn.html" TargetMode="External"/><Relationship Id="rId2" Type="http://schemas.openxmlformats.org/officeDocument/2006/relationships/hyperlink" Target="http://colah.github.io/posts/2015-08-Understanding-LSTMs/" TargetMode="External"/><Relationship Id="rId1" Type="http://schemas.openxmlformats.org/officeDocument/2006/relationships/slideLayout" Target="../slideLayouts/slideLayout2.xml"/><Relationship Id="rId4" Type="http://schemas.openxmlformats.org/officeDocument/2006/relationships/hyperlink" Target="https://www.youtube.com/watch?v=6niqTuYFZLQ"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Deep Learning:</a:t>
            </a:r>
            <a:br>
              <a:rPr lang="en-US" dirty="0"/>
            </a:br>
            <a:r>
              <a:rPr lang="en-US" dirty="0"/>
              <a:t>using recurrent neural network for sequential learning</a:t>
            </a:r>
          </a:p>
        </p:txBody>
      </p:sp>
      <p:sp>
        <p:nvSpPr>
          <p:cNvPr id="3" name="Subtitle 2"/>
          <p:cNvSpPr>
            <a:spLocks noGrp="1"/>
          </p:cNvSpPr>
          <p:nvPr>
            <p:ph type="subTitle" idx="1"/>
          </p:nvPr>
        </p:nvSpPr>
        <p:spPr/>
        <p:txBody>
          <a:bodyPr>
            <a:normAutofit fontScale="92500" lnSpcReduction="10000"/>
          </a:bodyPr>
          <a:lstStyle/>
          <a:p>
            <a:r>
              <a:rPr lang="en-US" dirty="0"/>
              <a:t>Yifei Huang</a:t>
            </a:r>
          </a:p>
          <a:p>
            <a:r>
              <a:rPr lang="en-US"/>
              <a:t>2017-10-20</a:t>
            </a:r>
            <a:endParaRPr lang="en-US" dirty="0"/>
          </a:p>
        </p:txBody>
      </p:sp>
    </p:spTree>
    <p:extLst>
      <p:ext uri="{BB962C8B-B14F-4D97-AF65-F5344CB8AC3E}">
        <p14:creationId xmlns:p14="http://schemas.microsoft.com/office/powerpoint/2010/main" val="3861488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Hidden state pass</a:t>
            </a:r>
          </a:p>
        </p:txBody>
      </p:sp>
      <p:pic>
        <p:nvPicPr>
          <p:cNvPr id="4" name="Picture 3"/>
          <p:cNvPicPr>
            <a:picLocks noChangeAspect="1"/>
          </p:cNvPicPr>
          <p:nvPr/>
        </p:nvPicPr>
        <p:blipFill>
          <a:blip r:embed="rId2"/>
          <a:stretch>
            <a:fillRect/>
          </a:stretch>
        </p:blipFill>
        <p:spPr>
          <a:xfrm>
            <a:off x="1093166" y="2185987"/>
            <a:ext cx="5886753" cy="2930579"/>
          </a:xfrm>
          <a:prstGeom prst="rect">
            <a:avLst/>
          </a:prstGeom>
        </p:spPr>
      </p:pic>
      <p:pic>
        <p:nvPicPr>
          <p:cNvPr id="5" name="Picture 4"/>
          <p:cNvPicPr>
            <a:picLocks noChangeAspect="1"/>
          </p:cNvPicPr>
          <p:nvPr/>
        </p:nvPicPr>
        <p:blipFill>
          <a:blip r:embed="rId3"/>
          <a:stretch>
            <a:fillRect/>
          </a:stretch>
        </p:blipFill>
        <p:spPr>
          <a:xfrm>
            <a:off x="7346903" y="2670174"/>
            <a:ext cx="2303512" cy="1766026"/>
          </a:xfrm>
          <a:prstGeom prst="rect">
            <a:avLst/>
          </a:prstGeom>
        </p:spPr>
      </p:pic>
    </p:spTree>
    <p:extLst>
      <p:ext uri="{BB962C8B-B14F-4D97-AF65-F5344CB8AC3E}">
        <p14:creationId xmlns:p14="http://schemas.microsoft.com/office/powerpoint/2010/main" val="2356750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57464" y="1625600"/>
            <a:ext cx="10069006" cy="3053715"/>
          </a:xfrm>
          <a:prstGeom prst="rect">
            <a:avLst/>
          </a:prstGeom>
        </p:spPr>
      </p:pic>
      <p:sp>
        <p:nvSpPr>
          <p:cNvPr id="6" name="Title 5"/>
          <p:cNvSpPr>
            <a:spLocks noGrp="1"/>
          </p:cNvSpPr>
          <p:nvPr>
            <p:ph type="title"/>
          </p:nvPr>
        </p:nvSpPr>
        <p:spPr/>
        <p:txBody>
          <a:bodyPr/>
          <a:lstStyle/>
          <a:p>
            <a:r>
              <a:rPr lang="en-US" dirty="0"/>
              <a:t>Forget Gate</a:t>
            </a:r>
          </a:p>
        </p:txBody>
      </p:sp>
    </p:spTree>
    <p:extLst>
      <p:ext uri="{BB962C8B-B14F-4D97-AF65-F5344CB8AC3E}">
        <p14:creationId xmlns:p14="http://schemas.microsoft.com/office/powerpoint/2010/main" val="3260681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9187" y="1545272"/>
            <a:ext cx="10093538" cy="3026728"/>
          </a:xfrm>
          <a:prstGeom prst="rect">
            <a:avLst/>
          </a:prstGeom>
        </p:spPr>
      </p:pic>
      <p:sp>
        <p:nvSpPr>
          <p:cNvPr id="3" name="Title 2"/>
          <p:cNvSpPr>
            <a:spLocks noGrp="1"/>
          </p:cNvSpPr>
          <p:nvPr>
            <p:ph type="title"/>
          </p:nvPr>
        </p:nvSpPr>
        <p:spPr/>
        <p:txBody>
          <a:bodyPr/>
          <a:lstStyle/>
          <a:p>
            <a:r>
              <a:rPr lang="en-US" dirty="0"/>
              <a:t>Input Gate</a:t>
            </a:r>
          </a:p>
        </p:txBody>
      </p:sp>
    </p:spTree>
    <p:extLst>
      <p:ext uri="{BB962C8B-B14F-4D97-AF65-F5344CB8AC3E}">
        <p14:creationId xmlns:p14="http://schemas.microsoft.com/office/powerpoint/2010/main" val="2604866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9124" y="1431607"/>
            <a:ext cx="10884801" cy="3140393"/>
          </a:xfrm>
          <a:prstGeom prst="rect">
            <a:avLst/>
          </a:prstGeom>
        </p:spPr>
      </p:pic>
      <p:sp>
        <p:nvSpPr>
          <p:cNvPr id="3" name="Title 2"/>
          <p:cNvSpPr>
            <a:spLocks noGrp="1"/>
          </p:cNvSpPr>
          <p:nvPr>
            <p:ph type="title"/>
          </p:nvPr>
        </p:nvSpPr>
        <p:spPr/>
        <p:txBody>
          <a:bodyPr/>
          <a:lstStyle/>
          <a:p>
            <a:r>
              <a:rPr lang="en-US" dirty="0"/>
              <a:t>Hidden state update</a:t>
            </a:r>
          </a:p>
        </p:txBody>
      </p:sp>
    </p:spTree>
    <p:extLst>
      <p:ext uri="{BB962C8B-B14F-4D97-AF65-F5344CB8AC3E}">
        <p14:creationId xmlns:p14="http://schemas.microsoft.com/office/powerpoint/2010/main" val="4009727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6917" y="1381442"/>
            <a:ext cx="10510264" cy="3485198"/>
          </a:xfrm>
          <a:prstGeom prst="rect">
            <a:avLst/>
          </a:prstGeom>
        </p:spPr>
      </p:pic>
      <p:sp>
        <p:nvSpPr>
          <p:cNvPr id="3" name="Title 2"/>
          <p:cNvSpPr>
            <a:spLocks noGrp="1"/>
          </p:cNvSpPr>
          <p:nvPr>
            <p:ph type="title"/>
          </p:nvPr>
        </p:nvSpPr>
        <p:spPr/>
        <p:txBody>
          <a:bodyPr/>
          <a:lstStyle/>
          <a:p>
            <a:r>
              <a:rPr lang="en-US" dirty="0"/>
              <a:t>Output Gate</a:t>
            </a:r>
          </a:p>
        </p:txBody>
      </p:sp>
    </p:spTree>
    <p:extLst>
      <p:ext uri="{BB962C8B-B14F-4D97-AF65-F5344CB8AC3E}">
        <p14:creationId xmlns:p14="http://schemas.microsoft.com/office/powerpoint/2010/main" val="1685696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9600" y="1707832"/>
            <a:ext cx="11065182" cy="3270568"/>
          </a:xfrm>
          <a:prstGeom prst="rect">
            <a:avLst/>
          </a:prstGeom>
        </p:spPr>
      </p:pic>
      <p:sp>
        <p:nvSpPr>
          <p:cNvPr id="3" name="Title 2"/>
          <p:cNvSpPr>
            <a:spLocks noGrp="1"/>
          </p:cNvSpPr>
          <p:nvPr>
            <p:ph type="title"/>
          </p:nvPr>
        </p:nvSpPr>
        <p:spPr/>
        <p:txBody>
          <a:bodyPr/>
          <a:lstStyle/>
          <a:p>
            <a:r>
              <a:rPr lang="en-US" dirty="0"/>
              <a:t>GRU</a:t>
            </a:r>
          </a:p>
        </p:txBody>
      </p:sp>
    </p:spTree>
    <p:extLst>
      <p:ext uri="{BB962C8B-B14F-4D97-AF65-F5344CB8AC3E}">
        <p14:creationId xmlns:p14="http://schemas.microsoft.com/office/powerpoint/2010/main" val="1686982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Char-RNN</a:t>
            </a:r>
          </a:p>
        </p:txBody>
      </p:sp>
      <p:pic>
        <p:nvPicPr>
          <p:cNvPr id="3" name="Picture 2"/>
          <p:cNvPicPr>
            <a:picLocks noChangeAspect="1"/>
          </p:cNvPicPr>
          <p:nvPr/>
        </p:nvPicPr>
        <p:blipFill rotWithShape="1">
          <a:blip r:embed="rId2"/>
          <a:srcRect t="1262" b="1"/>
          <a:stretch/>
        </p:blipFill>
        <p:spPr>
          <a:xfrm>
            <a:off x="1602298" y="1397647"/>
            <a:ext cx="7920256" cy="4965379"/>
          </a:xfrm>
          <a:prstGeom prst="rect">
            <a:avLst/>
          </a:prstGeom>
        </p:spPr>
      </p:pic>
    </p:spTree>
    <p:extLst>
      <p:ext uri="{BB962C8B-B14F-4D97-AF65-F5344CB8AC3E}">
        <p14:creationId xmlns:p14="http://schemas.microsoft.com/office/powerpoint/2010/main" val="1700720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Bi-Direction RNN</a:t>
            </a:r>
          </a:p>
        </p:txBody>
      </p:sp>
      <p:pic>
        <p:nvPicPr>
          <p:cNvPr id="3" name="Picture 2"/>
          <p:cNvPicPr>
            <a:picLocks noChangeAspect="1"/>
          </p:cNvPicPr>
          <p:nvPr/>
        </p:nvPicPr>
        <p:blipFill>
          <a:blip r:embed="rId2"/>
          <a:stretch>
            <a:fillRect/>
          </a:stretch>
        </p:blipFill>
        <p:spPr>
          <a:xfrm>
            <a:off x="1325461" y="1496080"/>
            <a:ext cx="6705600" cy="4067175"/>
          </a:xfrm>
          <a:prstGeom prst="rect">
            <a:avLst/>
          </a:prstGeom>
        </p:spPr>
      </p:pic>
      <p:pic>
        <p:nvPicPr>
          <p:cNvPr id="4" name="Picture 3"/>
          <p:cNvPicPr>
            <a:picLocks noChangeAspect="1"/>
          </p:cNvPicPr>
          <p:nvPr/>
        </p:nvPicPr>
        <p:blipFill>
          <a:blip r:embed="rId3"/>
          <a:stretch>
            <a:fillRect/>
          </a:stretch>
        </p:blipFill>
        <p:spPr>
          <a:xfrm>
            <a:off x="8170877" y="2665606"/>
            <a:ext cx="3430442" cy="2091911"/>
          </a:xfrm>
          <a:prstGeom prst="rect">
            <a:avLst/>
          </a:prstGeom>
        </p:spPr>
      </p:pic>
    </p:spTree>
    <p:extLst>
      <p:ext uri="{BB962C8B-B14F-4D97-AF65-F5344CB8AC3E}">
        <p14:creationId xmlns:p14="http://schemas.microsoft.com/office/powerpoint/2010/main" val="21692257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74382" y="1211574"/>
            <a:ext cx="10582275" cy="5076825"/>
          </a:xfrm>
          <a:prstGeom prst="rect">
            <a:avLst/>
          </a:prstGeom>
        </p:spPr>
      </p:pic>
      <p:sp>
        <p:nvSpPr>
          <p:cNvPr id="4" name="Title 1"/>
          <p:cNvSpPr>
            <a:spLocks noGrp="1"/>
          </p:cNvSpPr>
          <p:nvPr>
            <p:ph type="title"/>
          </p:nvPr>
        </p:nvSpPr>
        <p:spPr>
          <a:xfrm>
            <a:off x="609600" y="68574"/>
            <a:ext cx="11581896" cy="1143000"/>
          </a:xfrm>
        </p:spPr>
        <p:txBody>
          <a:bodyPr/>
          <a:lstStyle/>
          <a:p>
            <a:r>
              <a:rPr lang="en-US" dirty="0"/>
              <a:t>Bi-Direction + Multi Layer RNN</a:t>
            </a:r>
          </a:p>
        </p:txBody>
      </p:sp>
    </p:spTree>
    <p:extLst>
      <p:ext uri="{BB962C8B-B14F-4D97-AF65-F5344CB8AC3E}">
        <p14:creationId xmlns:p14="http://schemas.microsoft.com/office/powerpoint/2010/main" val="6571018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p>
        </p:txBody>
      </p:sp>
      <p:pic>
        <p:nvPicPr>
          <p:cNvPr id="3" name="Picture 2"/>
          <p:cNvPicPr>
            <a:picLocks noChangeAspect="1"/>
          </p:cNvPicPr>
          <p:nvPr/>
        </p:nvPicPr>
        <p:blipFill>
          <a:blip r:embed="rId2"/>
          <a:stretch>
            <a:fillRect/>
          </a:stretch>
        </p:blipFill>
        <p:spPr>
          <a:xfrm>
            <a:off x="1359017" y="1301771"/>
            <a:ext cx="8813814" cy="4973455"/>
          </a:xfrm>
          <a:prstGeom prst="rect">
            <a:avLst/>
          </a:prstGeom>
        </p:spPr>
      </p:pic>
    </p:spTree>
    <p:extLst>
      <p:ext uri="{BB962C8B-B14F-4D97-AF65-F5344CB8AC3E}">
        <p14:creationId xmlns:p14="http://schemas.microsoft.com/office/powerpoint/2010/main" val="3886825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a:t>
            </a:r>
          </a:p>
        </p:txBody>
      </p:sp>
      <p:pic>
        <p:nvPicPr>
          <p:cNvPr id="4" name="Picture 3"/>
          <p:cNvPicPr>
            <a:picLocks noChangeAspect="1"/>
          </p:cNvPicPr>
          <p:nvPr/>
        </p:nvPicPr>
        <p:blipFill>
          <a:blip r:embed="rId2"/>
          <a:stretch>
            <a:fillRect/>
          </a:stretch>
        </p:blipFill>
        <p:spPr>
          <a:xfrm>
            <a:off x="2209800" y="1579561"/>
            <a:ext cx="8021320" cy="3996336"/>
          </a:xfrm>
          <a:prstGeom prst="rect">
            <a:avLst/>
          </a:prstGeom>
        </p:spPr>
      </p:pic>
    </p:spTree>
    <p:extLst>
      <p:ext uri="{BB962C8B-B14F-4D97-AF65-F5344CB8AC3E}">
        <p14:creationId xmlns:p14="http://schemas.microsoft.com/office/powerpoint/2010/main" val="28325982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3" name="Picture 2"/>
          <p:cNvPicPr>
            <a:picLocks noChangeAspect="1"/>
          </p:cNvPicPr>
          <p:nvPr/>
        </p:nvPicPr>
        <p:blipFill>
          <a:blip r:embed="rId2"/>
          <a:stretch>
            <a:fillRect/>
          </a:stretch>
        </p:blipFill>
        <p:spPr>
          <a:xfrm>
            <a:off x="437757" y="1620779"/>
            <a:ext cx="10829925" cy="4086225"/>
          </a:xfrm>
          <a:prstGeom prst="rect">
            <a:avLst/>
          </a:prstGeom>
        </p:spPr>
      </p:pic>
    </p:spTree>
    <p:extLst>
      <p:ext uri="{BB962C8B-B14F-4D97-AF65-F5344CB8AC3E}">
        <p14:creationId xmlns:p14="http://schemas.microsoft.com/office/powerpoint/2010/main" val="29469774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880794" y="142875"/>
            <a:ext cx="7943850" cy="6715125"/>
          </a:xfrm>
          <a:prstGeom prst="rect">
            <a:avLst/>
          </a:prstGeom>
        </p:spPr>
      </p:pic>
    </p:spTree>
    <p:extLst>
      <p:ext uri="{BB962C8B-B14F-4D97-AF65-F5344CB8AC3E}">
        <p14:creationId xmlns:p14="http://schemas.microsoft.com/office/powerpoint/2010/main" val="363187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38137" y="1246187"/>
            <a:ext cx="11515725" cy="4162425"/>
          </a:xfrm>
          <a:prstGeom prst="rect">
            <a:avLst/>
          </a:prstGeom>
        </p:spPr>
      </p:pic>
    </p:spTree>
    <p:extLst>
      <p:ext uri="{BB962C8B-B14F-4D97-AF65-F5344CB8AC3E}">
        <p14:creationId xmlns:p14="http://schemas.microsoft.com/office/powerpoint/2010/main" val="26618028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49292" y="435646"/>
            <a:ext cx="9428045" cy="5398897"/>
          </a:xfrm>
          <a:prstGeom prst="rect">
            <a:avLst/>
          </a:prstGeom>
        </p:spPr>
      </p:pic>
    </p:spTree>
    <p:extLst>
      <p:ext uri="{BB962C8B-B14F-4D97-AF65-F5344CB8AC3E}">
        <p14:creationId xmlns:p14="http://schemas.microsoft.com/office/powerpoint/2010/main" val="765492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 </a:t>
            </a:r>
          </a:p>
        </p:txBody>
      </p:sp>
      <p:sp>
        <p:nvSpPr>
          <p:cNvPr id="6" name="Content Placeholder 5"/>
          <p:cNvSpPr>
            <a:spLocks noGrp="1"/>
          </p:cNvSpPr>
          <p:nvPr>
            <p:ph idx="1"/>
          </p:nvPr>
        </p:nvSpPr>
        <p:spPr/>
        <p:txBody>
          <a:bodyPr/>
          <a:lstStyle/>
          <a:p>
            <a:r>
              <a:rPr lang="en-US" dirty="0">
                <a:hlinkClick r:id="rId2"/>
              </a:rPr>
              <a:t>http://colah.github.io/posts/2015-08-Understanding-LSTMs/</a:t>
            </a:r>
            <a:endParaRPr lang="en-US" dirty="0"/>
          </a:p>
          <a:p>
            <a:r>
              <a:rPr lang="en-US" dirty="0">
                <a:hlinkClick r:id="rId3"/>
              </a:rPr>
              <a:t>http://www.deeplearningbook.org/contents/rnn.html</a:t>
            </a:r>
            <a:endParaRPr lang="en-US" dirty="0"/>
          </a:p>
          <a:p>
            <a:r>
              <a:rPr lang="en-US" dirty="0">
                <a:hlinkClick r:id="rId4"/>
              </a:rPr>
              <a:t>https://www.youtube.com/watch?v=6niqTuYFZLQ</a:t>
            </a:r>
            <a:endParaRPr lang="en-US" dirty="0"/>
          </a:p>
          <a:p>
            <a:endParaRPr lang="en-US" dirty="0"/>
          </a:p>
          <a:p>
            <a:endParaRPr lang="en-US" dirty="0"/>
          </a:p>
        </p:txBody>
      </p:sp>
    </p:spTree>
    <p:extLst>
      <p:ext uri="{BB962C8B-B14F-4D97-AF65-F5344CB8AC3E}">
        <p14:creationId xmlns:p14="http://schemas.microsoft.com/office/powerpoint/2010/main" val="2444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a:t>
            </a:r>
          </a:p>
        </p:txBody>
      </p:sp>
      <p:pic>
        <p:nvPicPr>
          <p:cNvPr id="4" name="Picture 3"/>
          <p:cNvPicPr>
            <a:picLocks noChangeAspect="1"/>
          </p:cNvPicPr>
          <p:nvPr/>
        </p:nvPicPr>
        <p:blipFill rotWithShape="1">
          <a:blip r:embed="rId2"/>
          <a:srcRect l="8349" t="15804" r="9321"/>
          <a:stretch/>
        </p:blipFill>
        <p:spPr>
          <a:xfrm>
            <a:off x="115026" y="1329624"/>
            <a:ext cx="5326144" cy="4074049"/>
          </a:xfrm>
          <a:prstGeom prst="rect">
            <a:avLst/>
          </a:prstGeom>
        </p:spPr>
      </p:pic>
      <p:pic>
        <p:nvPicPr>
          <p:cNvPr id="1026" name="Picture 2" descr="Image result for convolutional neural network gif">
            <a:extLst>
              <a:ext uri="{FF2B5EF4-FFF2-40B4-BE49-F238E27FC236}">
                <a16:creationId xmlns:a16="http://schemas.microsoft.com/office/drawing/2014/main" id="{49EEFFC0-8821-40D9-B86F-429A6F812DE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898036" y="1290089"/>
            <a:ext cx="6120336" cy="4927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201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Arrow: Right 19"/>
          <p:cNvSpPr/>
          <p:nvPr/>
        </p:nvSpPr>
        <p:spPr>
          <a:xfrm>
            <a:off x="8050056" y="869534"/>
            <a:ext cx="2590800" cy="76200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1" name="Arrow: Right 20"/>
          <p:cNvSpPr/>
          <p:nvPr/>
        </p:nvSpPr>
        <p:spPr>
          <a:xfrm>
            <a:off x="8050056" y="2013965"/>
            <a:ext cx="2590800" cy="76200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2" name="Arrow: Right 21"/>
          <p:cNvSpPr/>
          <p:nvPr/>
        </p:nvSpPr>
        <p:spPr>
          <a:xfrm>
            <a:off x="8050056" y="3194575"/>
            <a:ext cx="2590800" cy="76200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3" name="Arrow: Right 22"/>
          <p:cNvSpPr/>
          <p:nvPr/>
        </p:nvSpPr>
        <p:spPr>
          <a:xfrm>
            <a:off x="8050056" y="4370370"/>
            <a:ext cx="2590800" cy="76200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4" name="Arrow: Right 23"/>
          <p:cNvSpPr/>
          <p:nvPr/>
        </p:nvSpPr>
        <p:spPr>
          <a:xfrm>
            <a:off x="8050056" y="5437752"/>
            <a:ext cx="2590800" cy="76200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p:txBody>
          <a:bodyPr/>
          <a:lstStyle/>
          <a:p>
            <a:r>
              <a:rPr lang="en-US" dirty="0"/>
              <a:t>CNN vs RNN</a:t>
            </a:r>
          </a:p>
        </p:txBody>
      </p:sp>
      <p:pic>
        <p:nvPicPr>
          <p:cNvPr id="5" name="Picture 4"/>
          <p:cNvPicPr>
            <a:picLocks noChangeAspect="1"/>
          </p:cNvPicPr>
          <p:nvPr/>
        </p:nvPicPr>
        <p:blipFill>
          <a:blip r:embed="rId2"/>
          <a:stretch>
            <a:fillRect/>
          </a:stretch>
        </p:blipFill>
        <p:spPr>
          <a:xfrm>
            <a:off x="371225" y="3086996"/>
            <a:ext cx="2062163" cy="1500378"/>
          </a:xfrm>
          <a:prstGeom prst="rect">
            <a:avLst/>
          </a:prstGeom>
        </p:spPr>
      </p:pic>
      <p:sp>
        <p:nvSpPr>
          <p:cNvPr id="7" name="Arrow: Right 6"/>
          <p:cNvSpPr/>
          <p:nvPr/>
        </p:nvSpPr>
        <p:spPr>
          <a:xfrm>
            <a:off x="2590710" y="1638520"/>
            <a:ext cx="2590800" cy="76200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6" name="Picture 5"/>
          <p:cNvPicPr>
            <a:picLocks noChangeAspect="1"/>
          </p:cNvPicPr>
          <p:nvPr/>
        </p:nvPicPr>
        <p:blipFill rotWithShape="1">
          <a:blip r:embed="rId3"/>
          <a:srcRect t="10495"/>
          <a:stretch/>
        </p:blipFill>
        <p:spPr>
          <a:xfrm>
            <a:off x="2433388" y="1494468"/>
            <a:ext cx="2393639" cy="1067382"/>
          </a:xfrm>
          <a:prstGeom prst="rect">
            <a:avLst/>
          </a:prstGeom>
        </p:spPr>
      </p:pic>
      <p:pic>
        <p:nvPicPr>
          <p:cNvPr id="8" name="Picture 7"/>
          <p:cNvPicPr>
            <a:picLocks noChangeAspect="1"/>
          </p:cNvPicPr>
          <p:nvPr/>
        </p:nvPicPr>
        <p:blipFill>
          <a:blip r:embed="rId4"/>
          <a:stretch>
            <a:fillRect/>
          </a:stretch>
        </p:blipFill>
        <p:spPr>
          <a:xfrm>
            <a:off x="371225" y="1316461"/>
            <a:ext cx="2062163" cy="1561023"/>
          </a:xfrm>
          <a:prstGeom prst="rect">
            <a:avLst/>
          </a:prstGeom>
        </p:spPr>
      </p:pic>
      <p:sp>
        <p:nvSpPr>
          <p:cNvPr id="9" name="TextBox 8"/>
          <p:cNvSpPr txBox="1"/>
          <p:nvPr/>
        </p:nvSpPr>
        <p:spPr>
          <a:xfrm>
            <a:off x="5338832" y="1638520"/>
            <a:ext cx="1167820" cy="923330"/>
          </a:xfrm>
          <a:prstGeom prst="rect">
            <a:avLst/>
          </a:prstGeom>
          <a:noFill/>
        </p:spPr>
        <p:txBody>
          <a:bodyPr wrap="none" rtlCol="0">
            <a:spAutoFit/>
          </a:bodyPr>
          <a:lstStyle/>
          <a:p>
            <a:r>
              <a:rPr lang="en-US" sz="1800" b="1" dirty="0">
                <a:solidFill>
                  <a:srgbClr val="FF0000"/>
                </a:solidFill>
              </a:rPr>
              <a:t>CAT 90%</a:t>
            </a:r>
          </a:p>
          <a:p>
            <a:r>
              <a:rPr lang="en-US" dirty="0"/>
              <a:t>DOG 1%</a:t>
            </a:r>
          </a:p>
          <a:p>
            <a:r>
              <a:rPr lang="en-US" sz="1800" dirty="0"/>
              <a:t>…</a:t>
            </a:r>
          </a:p>
        </p:txBody>
      </p:sp>
      <p:sp>
        <p:nvSpPr>
          <p:cNvPr id="10" name="Arrow: Right 9"/>
          <p:cNvSpPr/>
          <p:nvPr/>
        </p:nvSpPr>
        <p:spPr>
          <a:xfrm>
            <a:off x="2590710" y="3362142"/>
            <a:ext cx="2590800" cy="76200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11" name="Picture 10"/>
          <p:cNvPicPr>
            <a:picLocks noChangeAspect="1"/>
          </p:cNvPicPr>
          <p:nvPr/>
        </p:nvPicPr>
        <p:blipFill rotWithShape="1">
          <a:blip r:embed="rId3"/>
          <a:srcRect t="10495"/>
          <a:stretch/>
        </p:blipFill>
        <p:spPr>
          <a:xfrm>
            <a:off x="2433388" y="3218090"/>
            <a:ext cx="2393639" cy="1067382"/>
          </a:xfrm>
          <a:prstGeom prst="rect">
            <a:avLst/>
          </a:prstGeom>
        </p:spPr>
      </p:pic>
      <p:sp>
        <p:nvSpPr>
          <p:cNvPr id="12" name="TextBox 11"/>
          <p:cNvSpPr txBox="1"/>
          <p:nvPr/>
        </p:nvSpPr>
        <p:spPr>
          <a:xfrm>
            <a:off x="5338832" y="3362142"/>
            <a:ext cx="1236236" cy="923330"/>
          </a:xfrm>
          <a:prstGeom prst="rect">
            <a:avLst/>
          </a:prstGeom>
          <a:noFill/>
        </p:spPr>
        <p:txBody>
          <a:bodyPr wrap="none" rtlCol="0">
            <a:spAutoFit/>
          </a:bodyPr>
          <a:lstStyle/>
          <a:p>
            <a:r>
              <a:rPr lang="en-US" sz="1800" dirty="0"/>
              <a:t>CAT 5%</a:t>
            </a:r>
          </a:p>
          <a:p>
            <a:r>
              <a:rPr lang="en-US" b="1" dirty="0">
                <a:solidFill>
                  <a:srgbClr val="FF0000"/>
                </a:solidFill>
              </a:rPr>
              <a:t>DOG 85%</a:t>
            </a:r>
          </a:p>
          <a:p>
            <a:r>
              <a:rPr lang="en-US" sz="1800" dirty="0"/>
              <a:t>…</a:t>
            </a:r>
          </a:p>
        </p:txBody>
      </p:sp>
      <p:pic>
        <p:nvPicPr>
          <p:cNvPr id="13" name="Picture 12"/>
          <p:cNvPicPr>
            <a:picLocks noChangeAspect="1"/>
          </p:cNvPicPr>
          <p:nvPr/>
        </p:nvPicPr>
        <p:blipFill rotWithShape="1">
          <a:blip r:embed="rId3"/>
          <a:srcRect t="10495"/>
          <a:stretch/>
        </p:blipFill>
        <p:spPr>
          <a:xfrm>
            <a:off x="8021477" y="1835513"/>
            <a:ext cx="2393639" cy="1067382"/>
          </a:xfrm>
          <a:prstGeom prst="rect">
            <a:avLst/>
          </a:prstGeom>
        </p:spPr>
      </p:pic>
      <p:pic>
        <p:nvPicPr>
          <p:cNvPr id="15" name="Picture 14"/>
          <p:cNvPicPr>
            <a:picLocks noChangeAspect="1"/>
          </p:cNvPicPr>
          <p:nvPr/>
        </p:nvPicPr>
        <p:blipFill rotWithShape="1">
          <a:blip r:embed="rId3"/>
          <a:srcRect t="10495"/>
          <a:stretch/>
        </p:blipFill>
        <p:spPr>
          <a:xfrm>
            <a:off x="8021476" y="708077"/>
            <a:ext cx="2393639" cy="1067382"/>
          </a:xfrm>
          <a:prstGeom prst="rect">
            <a:avLst/>
          </a:prstGeom>
        </p:spPr>
      </p:pic>
      <p:pic>
        <p:nvPicPr>
          <p:cNvPr id="16" name="Picture 15"/>
          <p:cNvPicPr>
            <a:picLocks noChangeAspect="1"/>
          </p:cNvPicPr>
          <p:nvPr/>
        </p:nvPicPr>
        <p:blipFill rotWithShape="1">
          <a:blip r:embed="rId3"/>
          <a:srcRect t="10495"/>
          <a:stretch/>
        </p:blipFill>
        <p:spPr>
          <a:xfrm>
            <a:off x="8021478" y="2981497"/>
            <a:ext cx="2393639" cy="1067382"/>
          </a:xfrm>
          <a:prstGeom prst="rect">
            <a:avLst/>
          </a:prstGeom>
        </p:spPr>
      </p:pic>
      <p:pic>
        <p:nvPicPr>
          <p:cNvPr id="17" name="Picture 16"/>
          <p:cNvPicPr>
            <a:picLocks noChangeAspect="1"/>
          </p:cNvPicPr>
          <p:nvPr/>
        </p:nvPicPr>
        <p:blipFill rotWithShape="1">
          <a:blip r:embed="rId3"/>
          <a:srcRect t="10495"/>
          <a:stretch/>
        </p:blipFill>
        <p:spPr>
          <a:xfrm>
            <a:off x="8021478" y="4109266"/>
            <a:ext cx="2393639" cy="1067382"/>
          </a:xfrm>
          <a:prstGeom prst="rect">
            <a:avLst/>
          </a:prstGeom>
        </p:spPr>
      </p:pic>
      <p:pic>
        <p:nvPicPr>
          <p:cNvPr id="18" name="Picture 17"/>
          <p:cNvPicPr>
            <a:picLocks noChangeAspect="1"/>
          </p:cNvPicPr>
          <p:nvPr/>
        </p:nvPicPr>
        <p:blipFill rotWithShape="1">
          <a:blip r:embed="rId3"/>
          <a:srcRect t="10495"/>
          <a:stretch/>
        </p:blipFill>
        <p:spPr>
          <a:xfrm>
            <a:off x="8050056" y="5297423"/>
            <a:ext cx="2393639" cy="1067382"/>
          </a:xfrm>
          <a:prstGeom prst="rect">
            <a:avLst/>
          </a:prstGeom>
        </p:spPr>
      </p:pic>
      <p:sp>
        <p:nvSpPr>
          <p:cNvPr id="19" name="TextBox 18"/>
          <p:cNvSpPr txBox="1"/>
          <p:nvPr/>
        </p:nvSpPr>
        <p:spPr>
          <a:xfrm>
            <a:off x="7577124" y="1011382"/>
            <a:ext cx="444352" cy="523220"/>
          </a:xfrm>
          <a:prstGeom prst="rect">
            <a:avLst/>
          </a:prstGeom>
          <a:noFill/>
        </p:spPr>
        <p:txBody>
          <a:bodyPr wrap="none" rtlCol="0">
            <a:spAutoFit/>
          </a:bodyPr>
          <a:lstStyle/>
          <a:p>
            <a:r>
              <a:rPr lang="en-US" sz="2800" dirty="0"/>
              <a:t>H</a:t>
            </a:r>
          </a:p>
        </p:txBody>
      </p:sp>
      <p:sp>
        <p:nvSpPr>
          <p:cNvPr id="25" name="TextBox 24"/>
          <p:cNvSpPr txBox="1"/>
          <p:nvPr/>
        </p:nvSpPr>
        <p:spPr>
          <a:xfrm>
            <a:off x="7562836" y="2133355"/>
            <a:ext cx="423514" cy="523220"/>
          </a:xfrm>
          <a:prstGeom prst="rect">
            <a:avLst/>
          </a:prstGeom>
          <a:noFill/>
        </p:spPr>
        <p:txBody>
          <a:bodyPr wrap="none" rtlCol="0">
            <a:spAutoFit/>
          </a:bodyPr>
          <a:lstStyle/>
          <a:p>
            <a:r>
              <a:rPr lang="en-US" sz="2800" dirty="0"/>
              <a:t>E</a:t>
            </a:r>
          </a:p>
        </p:txBody>
      </p:sp>
      <p:sp>
        <p:nvSpPr>
          <p:cNvPr id="26" name="TextBox 25"/>
          <p:cNvSpPr txBox="1"/>
          <p:nvPr/>
        </p:nvSpPr>
        <p:spPr>
          <a:xfrm>
            <a:off x="7577124" y="3313965"/>
            <a:ext cx="385042" cy="523220"/>
          </a:xfrm>
          <a:prstGeom prst="rect">
            <a:avLst/>
          </a:prstGeom>
          <a:noFill/>
        </p:spPr>
        <p:txBody>
          <a:bodyPr wrap="none" rtlCol="0">
            <a:spAutoFit/>
          </a:bodyPr>
          <a:lstStyle/>
          <a:p>
            <a:r>
              <a:rPr lang="en-US" sz="2800" dirty="0"/>
              <a:t>L</a:t>
            </a:r>
          </a:p>
        </p:txBody>
      </p:sp>
      <p:sp>
        <p:nvSpPr>
          <p:cNvPr id="27" name="TextBox 26"/>
          <p:cNvSpPr txBox="1"/>
          <p:nvPr/>
        </p:nvSpPr>
        <p:spPr>
          <a:xfrm>
            <a:off x="7577124" y="4482365"/>
            <a:ext cx="385042" cy="523220"/>
          </a:xfrm>
          <a:prstGeom prst="rect">
            <a:avLst/>
          </a:prstGeom>
          <a:noFill/>
        </p:spPr>
        <p:txBody>
          <a:bodyPr wrap="none" rtlCol="0">
            <a:spAutoFit/>
          </a:bodyPr>
          <a:lstStyle/>
          <a:p>
            <a:r>
              <a:rPr lang="en-US" sz="2800" dirty="0"/>
              <a:t>L</a:t>
            </a:r>
          </a:p>
        </p:txBody>
      </p:sp>
      <p:sp>
        <p:nvSpPr>
          <p:cNvPr id="28" name="TextBox 27"/>
          <p:cNvSpPr txBox="1"/>
          <p:nvPr/>
        </p:nvSpPr>
        <p:spPr>
          <a:xfrm>
            <a:off x="7577124" y="5539005"/>
            <a:ext cx="463588" cy="523220"/>
          </a:xfrm>
          <a:prstGeom prst="rect">
            <a:avLst/>
          </a:prstGeom>
          <a:noFill/>
        </p:spPr>
        <p:txBody>
          <a:bodyPr wrap="none" rtlCol="0">
            <a:spAutoFit/>
          </a:bodyPr>
          <a:lstStyle/>
          <a:p>
            <a:r>
              <a:rPr lang="en-US" sz="2800" dirty="0"/>
              <a:t>O</a:t>
            </a:r>
          </a:p>
        </p:txBody>
      </p:sp>
      <p:sp>
        <p:nvSpPr>
          <p:cNvPr id="30" name="TextBox 29"/>
          <p:cNvSpPr txBox="1"/>
          <p:nvPr/>
        </p:nvSpPr>
        <p:spPr>
          <a:xfrm>
            <a:off x="10728532" y="949964"/>
            <a:ext cx="423514" cy="523220"/>
          </a:xfrm>
          <a:prstGeom prst="rect">
            <a:avLst/>
          </a:prstGeom>
          <a:noFill/>
        </p:spPr>
        <p:txBody>
          <a:bodyPr wrap="none" rtlCol="0">
            <a:spAutoFit/>
          </a:bodyPr>
          <a:lstStyle/>
          <a:p>
            <a:r>
              <a:rPr lang="en-US" sz="2800" dirty="0"/>
              <a:t>E</a:t>
            </a:r>
          </a:p>
        </p:txBody>
      </p:sp>
      <p:sp>
        <p:nvSpPr>
          <p:cNvPr id="31" name="TextBox 30"/>
          <p:cNvSpPr txBox="1"/>
          <p:nvPr/>
        </p:nvSpPr>
        <p:spPr>
          <a:xfrm>
            <a:off x="10738698" y="2155129"/>
            <a:ext cx="385042" cy="523220"/>
          </a:xfrm>
          <a:prstGeom prst="rect">
            <a:avLst/>
          </a:prstGeom>
          <a:noFill/>
        </p:spPr>
        <p:txBody>
          <a:bodyPr wrap="none" rtlCol="0">
            <a:spAutoFit/>
          </a:bodyPr>
          <a:lstStyle/>
          <a:p>
            <a:r>
              <a:rPr lang="en-US" sz="2800" dirty="0"/>
              <a:t>L</a:t>
            </a:r>
          </a:p>
        </p:txBody>
      </p:sp>
      <p:sp>
        <p:nvSpPr>
          <p:cNvPr id="32" name="TextBox 31"/>
          <p:cNvSpPr txBox="1"/>
          <p:nvPr/>
        </p:nvSpPr>
        <p:spPr>
          <a:xfrm>
            <a:off x="10728532" y="3292814"/>
            <a:ext cx="385042" cy="523220"/>
          </a:xfrm>
          <a:prstGeom prst="rect">
            <a:avLst/>
          </a:prstGeom>
          <a:noFill/>
        </p:spPr>
        <p:txBody>
          <a:bodyPr wrap="none" rtlCol="0">
            <a:spAutoFit/>
          </a:bodyPr>
          <a:lstStyle/>
          <a:p>
            <a:r>
              <a:rPr lang="en-US" sz="2800" dirty="0"/>
              <a:t>L</a:t>
            </a:r>
          </a:p>
        </p:txBody>
      </p:sp>
      <p:sp>
        <p:nvSpPr>
          <p:cNvPr id="33" name="TextBox 32"/>
          <p:cNvSpPr txBox="1"/>
          <p:nvPr/>
        </p:nvSpPr>
        <p:spPr>
          <a:xfrm>
            <a:off x="10738698" y="4513964"/>
            <a:ext cx="1321196" cy="523220"/>
          </a:xfrm>
          <a:prstGeom prst="rect">
            <a:avLst/>
          </a:prstGeom>
          <a:noFill/>
        </p:spPr>
        <p:txBody>
          <a:bodyPr wrap="none" rtlCol="0">
            <a:spAutoFit/>
          </a:bodyPr>
          <a:lstStyle/>
          <a:p>
            <a:r>
              <a:rPr lang="en-US" sz="2800" b="1" dirty="0">
                <a:solidFill>
                  <a:srgbClr val="FF0000"/>
                </a:solidFill>
              </a:rPr>
              <a:t>O ? L?</a:t>
            </a:r>
          </a:p>
        </p:txBody>
      </p:sp>
      <p:sp>
        <p:nvSpPr>
          <p:cNvPr id="34" name="TextBox 33"/>
          <p:cNvSpPr txBox="1"/>
          <p:nvPr/>
        </p:nvSpPr>
        <p:spPr>
          <a:xfrm>
            <a:off x="10801059" y="5539005"/>
            <a:ext cx="1205779" cy="523220"/>
          </a:xfrm>
          <a:prstGeom prst="rect">
            <a:avLst/>
          </a:prstGeom>
          <a:noFill/>
        </p:spPr>
        <p:txBody>
          <a:bodyPr wrap="none" rtlCol="0">
            <a:spAutoFit/>
          </a:bodyPr>
          <a:lstStyle/>
          <a:p>
            <a:r>
              <a:rPr lang="en-US" sz="2800" dirty="0"/>
              <a:t>&lt;end&gt;</a:t>
            </a:r>
          </a:p>
        </p:txBody>
      </p:sp>
      <p:sp>
        <p:nvSpPr>
          <p:cNvPr id="35" name="Arrow: Right 34"/>
          <p:cNvSpPr/>
          <p:nvPr/>
        </p:nvSpPr>
        <p:spPr>
          <a:xfrm rot="5400000">
            <a:off x="6634554" y="2594003"/>
            <a:ext cx="5128004" cy="762000"/>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6" name="TextBox 35"/>
          <p:cNvSpPr txBox="1"/>
          <p:nvPr/>
        </p:nvSpPr>
        <p:spPr>
          <a:xfrm>
            <a:off x="310463" y="4980602"/>
            <a:ext cx="6987810" cy="1477328"/>
          </a:xfrm>
          <a:prstGeom prst="rect">
            <a:avLst/>
          </a:prstGeom>
          <a:noFill/>
        </p:spPr>
        <p:txBody>
          <a:bodyPr wrap="none" rtlCol="0">
            <a:spAutoFit/>
          </a:bodyPr>
          <a:lstStyle/>
          <a:p>
            <a:r>
              <a:rPr lang="en-US" sz="1800" dirty="0" err="1"/>
              <a:t>Img</a:t>
            </a:r>
            <a:r>
              <a:rPr lang="en-US" sz="1800" dirty="0"/>
              <a:t> CNN:</a:t>
            </a:r>
          </a:p>
          <a:p>
            <a:r>
              <a:rPr lang="en-US" dirty="0"/>
              <a:t>	independent (input, </a:t>
            </a:r>
            <a:r>
              <a:rPr lang="en-US" dirty="0">
                <a:sym typeface="Wingdings" panose="05000000000000000000" pitchFamily="2" charset="2"/>
              </a:rPr>
              <a:t>output), fixed input size </a:t>
            </a:r>
          </a:p>
          <a:p>
            <a:endParaRPr lang="en-US" dirty="0">
              <a:sym typeface="Wingdings" panose="05000000000000000000" pitchFamily="2" charset="2"/>
            </a:endParaRPr>
          </a:p>
          <a:p>
            <a:r>
              <a:rPr lang="en-US" sz="1800" dirty="0">
                <a:sym typeface="Wingdings" panose="05000000000000000000" pitchFamily="2" charset="2"/>
              </a:rPr>
              <a:t>Sequential Input:</a:t>
            </a:r>
          </a:p>
          <a:p>
            <a:r>
              <a:rPr lang="en-US" dirty="0">
                <a:sym typeface="Wingdings" panose="05000000000000000000" pitchFamily="2" charset="2"/>
              </a:rPr>
              <a:t>	output depends on Input + previous status, input size not fixed</a:t>
            </a:r>
            <a:endParaRPr lang="en-US" sz="1800" dirty="0"/>
          </a:p>
        </p:txBody>
      </p:sp>
    </p:spTree>
    <p:extLst>
      <p:ext uri="{BB962C8B-B14F-4D97-AF65-F5344CB8AC3E}">
        <p14:creationId xmlns:p14="http://schemas.microsoft.com/office/powerpoint/2010/main" val="2272641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Neural Network</a:t>
            </a:r>
          </a:p>
        </p:txBody>
      </p:sp>
      <p:pic>
        <p:nvPicPr>
          <p:cNvPr id="5" name="Picture 4"/>
          <p:cNvPicPr>
            <a:picLocks noChangeAspect="1"/>
          </p:cNvPicPr>
          <p:nvPr/>
        </p:nvPicPr>
        <p:blipFill rotWithShape="1">
          <a:blip r:embed="rId2"/>
          <a:srcRect r="81018"/>
          <a:stretch/>
        </p:blipFill>
        <p:spPr>
          <a:xfrm>
            <a:off x="1677267" y="1013454"/>
            <a:ext cx="1561159" cy="3616397"/>
          </a:xfrm>
          <a:prstGeom prst="rect">
            <a:avLst/>
          </a:prstGeom>
        </p:spPr>
      </p:pic>
      <p:pic>
        <p:nvPicPr>
          <p:cNvPr id="6" name="Picture 5"/>
          <p:cNvPicPr>
            <a:picLocks noChangeAspect="1"/>
          </p:cNvPicPr>
          <p:nvPr/>
        </p:nvPicPr>
        <p:blipFill rotWithShape="1">
          <a:blip r:embed="rId2"/>
          <a:srcRect l="18784"/>
          <a:stretch/>
        </p:blipFill>
        <p:spPr>
          <a:xfrm>
            <a:off x="3386173" y="815334"/>
            <a:ext cx="6679664" cy="3616397"/>
          </a:xfrm>
          <a:prstGeom prst="rect">
            <a:avLst/>
          </a:prstGeom>
        </p:spPr>
      </p:pic>
      <p:sp>
        <p:nvSpPr>
          <p:cNvPr id="3" name="TextBox 2"/>
          <p:cNvSpPr txBox="1"/>
          <p:nvPr/>
        </p:nvSpPr>
        <p:spPr>
          <a:xfrm>
            <a:off x="2631440" y="5022969"/>
            <a:ext cx="5527475" cy="1384995"/>
          </a:xfrm>
          <a:prstGeom prst="rect">
            <a:avLst/>
          </a:prstGeom>
          <a:noFill/>
        </p:spPr>
        <p:txBody>
          <a:bodyPr wrap="none" rtlCol="0">
            <a:spAutoFit/>
          </a:bodyPr>
          <a:lstStyle/>
          <a:p>
            <a:r>
              <a:rPr lang="en-US" sz="4200" dirty="0"/>
              <a:t>S</a:t>
            </a:r>
            <a:r>
              <a:rPr lang="en-US" sz="4200" baseline="-25000" dirty="0"/>
              <a:t>t</a:t>
            </a:r>
            <a:r>
              <a:rPr lang="en-US" sz="4200" dirty="0"/>
              <a:t> = f(W * S</a:t>
            </a:r>
            <a:r>
              <a:rPr lang="en-US" sz="4200" baseline="-25000" dirty="0"/>
              <a:t>t-1</a:t>
            </a:r>
            <a:r>
              <a:rPr lang="en-US" sz="4200" dirty="0"/>
              <a:t> + U * </a:t>
            </a:r>
            <a:r>
              <a:rPr lang="en-US" sz="4200" dirty="0" err="1"/>
              <a:t>X</a:t>
            </a:r>
            <a:r>
              <a:rPr lang="en-US" sz="4200" baseline="-25000" dirty="0" err="1"/>
              <a:t>t</a:t>
            </a:r>
            <a:r>
              <a:rPr lang="en-US" sz="4200" dirty="0"/>
              <a:t>)</a:t>
            </a:r>
          </a:p>
          <a:p>
            <a:r>
              <a:rPr lang="en-US" sz="4200" dirty="0" err="1"/>
              <a:t>O</a:t>
            </a:r>
            <a:r>
              <a:rPr lang="en-US" sz="4200" baseline="-25000" dirty="0" err="1"/>
              <a:t>t</a:t>
            </a:r>
            <a:r>
              <a:rPr lang="en-US" sz="4200" dirty="0"/>
              <a:t> = f(</a:t>
            </a:r>
            <a:r>
              <a:rPr lang="en-US" altLang="zh-CN" sz="4200" dirty="0"/>
              <a:t>V</a:t>
            </a:r>
            <a:r>
              <a:rPr lang="en-US" sz="4200" dirty="0"/>
              <a:t> * S</a:t>
            </a:r>
            <a:r>
              <a:rPr lang="en-US" sz="4200" baseline="-25000" dirty="0"/>
              <a:t>t</a:t>
            </a:r>
            <a:r>
              <a:rPr lang="en-US" sz="4200" dirty="0"/>
              <a:t>)</a:t>
            </a:r>
            <a:endParaRPr lang="en-US" sz="4200" baseline="-25000" dirty="0"/>
          </a:p>
        </p:txBody>
      </p:sp>
    </p:spTree>
    <p:extLst>
      <p:ext uri="{BB962C8B-B14F-4D97-AF65-F5344CB8AC3E}">
        <p14:creationId xmlns:p14="http://schemas.microsoft.com/office/powerpoint/2010/main" val="2778205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Propagation Through Time (BPTT)</a:t>
            </a:r>
          </a:p>
        </p:txBody>
      </p:sp>
      <p:pic>
        <p:nvPicPr>
          <p:cNvPr id="4" name="Picture 3"/>
          <p:cNvPicPr>
            <a:picLocks noChangeAspect="1"/>
          </p:cNvPicPr>
          <p:nvPr/>
        </p:nvPicPr>
        <p:blipFill>
          <a:blip r:embed="rId2"/>
          <a:stretch>
            <a:fillRect/>
          </a:stretch>
        </p:blipFill>
        <p:spPr>
          <a:xfrm>
            <a:off x="1544412" y="1211574"/>
            <a:ext cx="8524147" cy="5301048"/>
          </a:xfrm>
          <a:prstGeom prst="rect">
            <a:avLst/>
          </a:prstGeom>
        </p:spPr>
      </p:pic>
      <p:sp>
        <p:nvSpPr>
          <p:cNvPr id="3" name="TextBox 2"/>
          <p:cNvSpPr txBox="1"/>
          <p:nvPr/>
        </p:nvSpPr>
        <p:spPr>
          <a:xfrm>
            <a:off x="3657600" y="1767840"/>
            <a:ext cx="338554" cy="369332"/>
          </a:xfrm>
          <a:prstGeom prst="rect">
            <a:avLst/>
          </a:prstGeom>
          <a:noFill/>
        </p:spPr>
        <p:txBody>
          <a:bodyPr wrap="none" rtlCol="0">
            <a:spAutoFit/>
          </a:bodyPr>
          <a:lstStyle/>
          <a:p>
            <a:r>
              <a:rPr lang="en-US" sz="1800" dirty="0"/>
              <a:t>V</a:t>
            </a:r>
          </a:p>
        </p:txBody>
      </p:sp>
      <p:sp>
        <p:nvSpPr>
          <p:cNvPr id="9" name="TextBox 8"/>
          <p:cNvSpPr txBox="1"/>
          <p:nvPr/>
        </p:nvSpPr>
        <p:spPr>
          <a:xfrm>
            <a:off x="3302152" y="2169908"/>
            <a:ext cx="402674" cy="369332"/>
          </a:xfrm>
          <a:prstGeom prst="rect">
            <a:avLst/>
          </a:prstGeom>
          <a:noFill/>
        </p:spPr>
        <p:txBody>
          <a:bodyPr wrap="none" rtlCol="0">
            <a:spAutoFit/>
          </a:bodyPr>
          <a:lstStyle/>
          <a:p>
            <a:r>
              <a:rPr lang="en-US" dirty="0"/>
              <a:t>W</a:t>
            </a:r>
            <a:endParaRPr lang="en-US" sz="1800" dirty="0"/>
          </a:p>
        </p:txBody>
      </p:sp>
      <p:sp>
        <p:nvSpPr>
          <p:cNvPr id="10" name="TextBox 9"/>
          <p:cNvSpPr txBox="1"/>
          <p:nvPr/>
        </p:nvSpPr>
        <p:spPr>
          <a:xfrm>
            <a:off x="3657600" y="2851129"/>
            <a:ext cx="351378" cy="369332"/>
          </a:xfrm>
          <a:prstGeom prst="rect">
            <a:avLst/>
          </a:prstGeom>
          <a:noFill/>
        </p:spPr>
        <p:txBody>
          <a:bodyPr wrap="none" rtlCol="0">
            <a:spAutoFit/>
          </a:bodyPr>
          <a:lstStyle/>
          <a:p>
            <a:r>
              <a:rPr lang="en-US" dirty="0"/>
              <a:t>U</a:t>
            </a:r>
            <a:endParaRPr lang="en-US" sz="1800" dirty="0"/>
          </a:p>
        </p:txBody>
      </p:sp>
      <p:sp>
        <p:nvSpPr>
          <p:cNvPr id="11" name="TextBox 10"/>
          <p:cNvSpPr txBox="1"/>
          <p:nvPr/>
        </p:nvSpPr>
        <p:spPr>
          <a:xfrm>
            <a:off x="4656983" y="1767840"/>
            <a:ext cx="338554" cy="369332"/>
          </a:xfrm>
          <a:prstGeom prst="rect">
            <a:avLst/>
          </a:prstGeom>
          <a:noFill/>
        </p:spPr>
        <p:txBody>
          <a:bodyPr wrap="none" rtlCol="0">
            <a:spAutoFit/>
          </a:bodyPr>
          <a:lstStyle/>
          <a:p>
            <a:r>
              <a:rPr lang="en-US" sz="1800" dirty="0"/>
              <a:t>V</a:t>
            </a:r>
          </a:p>
        </p:txBody>
      </p:sp>
      <p:sp>
        <p:nvSpPr>
          <p:cNvPr id="12" name="TextBox 11"/>
          <p:cNvSpPr txBox="1"/>
          <p:nvPr/>
        </p:nvSpPr>
        <p:spPr>
          <a:xfrm>
            <a:off x="4301535" y="2169908"/>
            <a:ext cx="402674" cy="369332"/>
          </a:xfrm>
          <a:prstGeom prst="rect">
            <a:avLst/>
          </a:prstGeom>
          <a:noFill/>
        </p:spPr>
        <p:txBody>
          <a:bodyPr wrap="none" rtlCol="0">
            <a:spAutoFit/>
          </a:bodyPr>
          <a:lstStyle/>
          <a:p>
            <a:r>
              <a:rPr lang="en-US" dirty="0"/>
              <a:t>W</a:t>
            </a:r>
            <a:endParaRPr lang="en-US" sz="1800" dirty="0"/>
          </a:p>
        </p:txBody>
      </p:sp>
      <p:sp>
        <p:nvSpPr>
          <p:cNvPr id="13" name="TextBox 12"/>
          <p:cNvSpPr txBox="1"/>
          <p:nvPr/>
        </p:nvSpPr>
        <p:spPr>
          <a:xfrm>
            <a:off x="4656983" y="2851129"/>
            <a:ext cx="351378" cy="369332"/>
          </a:xfrm>
          <a:prstGeom prst="rect">
            <a:avLst/>
          </a:prstGeom>
          <a:noFill/>
        </p:spPr>
        <p:txBody>
          <a:bodyPr wrap="none" rtlCol="0">
            <a:spAutoFit/>
          </a:bodyPr>
          <a:lstStyle/>
          <a:p>
            <a:r>
              <a:rPr lang="en-US" dirty="0"/>
              <a:t>U</a:t>
            </a:r>
            <a:endParaRPr lang="en-US" sz="1800" dirty="0"/>
          </a:p>
        </p:txBody>
      </p:sp>
      <p:sp>
        <p:nvSpPr>
          <p:cNvPr id="14" name="TextBox 13"/>
          <p:cNvSpPr txBox="1"/>
          <p:nvPr/>
        </p:nvSpPr>
        <p:spPr>
          <a:xfrm>
            <a:off x="5562354" y="1767840"/>
            <a:ext cx="338554" cy="369332"/>
          </a:xfrm>
          <a:prstGeom prst="rect">
            <a:avLst/>
          </a:prstGeom>
          <a:noFill/>
        </p:spPr>
        <p:txBody>
          <a:bodyPr wrap="none" rtlCol="0">
            <a:spAutoFit/>
          </a:bodyPr>
          <a:lstStyle/>
          <a:p>
            <a:r>
              <a:rPr lang="en-US" sz="1800" dirty="0"/>
              <a:t>V</a:t>
            </a:r>
          </a:p>
        </p:txBody>
      </p:sp>
      <p:sp>
        <p:nvSpPr>
          <p:cNvPr id="15" name="TextBox 14"/>
          <p:cNvSpPr txBox="1"/>
          <p:nvPr/>
        </p:nvSpPr>
        <p:spPr>
          <a:xfrm>
            <a:off x="5206906" y="2169908"/>
            <a:ext cx="402674" cy="369332"/>
          </a:xfrm>
          <a:prstGeom prst="rect">
            <a:avLst/>
          </a:prstGeom>
          <a:noFill/>
        </p:spPr>
        <p:txBody>
          <a:bodyPr wrap="none" rtlCol="0">
            <a:spAutoFit/>
          </a:bodyPr>
          <a:lstStyle/>
          <a:p>
            <a:r>
              <a:rPr lang="en-US" dirty="0"/>
              <a:t>W</a:t>
            </a:r>
            <a:endParaRPr lang="en-US" sz="1800" dirty="0"/>
          </a:p>
        </p:txBody>
      </p:sp>
      <p:sp>
        <p:nvSpPr>
          <p:cNvPr id="16" name="TextBox 15"/>
          <p:cNvSpPr txBox="1"/>
          <p:nvPr/>
        </p:nvSpPr>
        <p:spPr>
          <a:xfrm>
            <a:off x="5562354" y="2851129"/>
            <a:ext cx="351378" cy="369332"/>
          </a:xfrm>
          <a:prstGeom prst="rect">
            <a:avLst/>
          </a:prstGeom>
          <a:noFill/>
        </p:spPr>
        <p:txBody>
          <a:bodyPr wrap="none" rtlCol="0">
            <a:spAutoFit/>
          </a:bodyPr>
          <a:lstStyle/>
          <a:p>
            <a:r>
              <a:rPr lang="en-US" dirty="0"/>
              <a:t>U</a:t>
            </a:r>
            <a:endParaRPr lang="en-US" sz="1800" dirty="0"/>
          </a:p>
        </p:txBody>
      </p:sp>
      <p:sp>
        <p:nvSpPr>
          <p:cNvPr id="17" name="TextBox 16"/>
          <p:cNvSpPr txBox="1"/>
          <p:nvPr/>
        </p:nvSpPr>
        <p:spPr>
          <a:xfrm>
            <a:off x="6531845" y="1767840"/>
            <a:ext cx="338554" cy="369332"/>
          </a:xfrm>
          <a:prstGeom prst="rect">
            <a:avLst/>
          </a:prstGeom>
          <a:noFill/>
        </p:spPr>
        <p:txBody>
          <a:bodyPr wrap="none" rtlCol="0">
            <a:spAutoFit/>
          </a:bodyPr>
          <a:lstStyle/>
          <a:p>
            <a:r>
              <a:rPr lang="en-US" sz="1800" dirty="0"/>
              <a:t>V</a:t>
            </a:r>
          </a:p>
        </p:txBody>
      </p:sp>
      <p:sp>
        <p:nvSpPr>
          <p:cNvPr id="18" name="TextBox 17"/>
          <p:cNvSpPr txBox="1"/>
          <p:nvPr/>
        </p:nvSpPr>
        <p:spPr>
          <a:xfrm>
            <a:off x="6176397" y="2169908"/>
            <a:ext cx="402674" cy="369332"/>
          </a:xfrm>
          <a:prstGeom prst="rect">
            <a:avLst/>
          </a:prstGeom>
          <a:noFill/>
        </p:spPr>
        <p:txBody>
          <a:bodyPr wrap="none" rtlCol="0">
            <a:spAutoFit/>
          </a:bodyPr>
          <a:lstStyle/>
          <a:p>
            <a:r>
              <a:rPr lang="en-US" dirty="0"/>
              <a:t>W</a:t>
            </a:r>
            <a:endParaRPr lang="en-US" sz="1800" dirty="0"/>
          </a:p>
        </p:txBody>
      </p:sp>
      <p:sp>
        <p:nvSpPr>
          <p:cNvPr id="19" name="TextBox 18"/>
          <p:cNvSpPr txBox="1"/>
          <p:nvPr/>
        </p:nvSpPr>
        <p:spPr>
          <a:xfrm>
            <a:off x="6531845" y="2851129"/>
            <a:ext cx="351378" cy="369332"/>
          </a:xfrm>
          <a:prstGeom prst="rect">
            <a:avLst/>
          </a:prstGeom>
          <a:noFill/>
        </p:spPr>
        <p:txBody>
          <a:bodyPr wrap="none" rtlCol="0">
            <a:spAutoFit/>
          </a:bodyPr>
          <a:lstStyle/>
          <a:p>
            <a:r>
              <a:rPr lang="en-US" dirty="0"/>
              <a:t>U</a:t>
            </a:r>
            <a:endParaRPr lang="en-US" sz="1800" dirty="0"/>
          </a:p>
        </p:txBody>
      </p:sp>
      <p:sp>
        <p:nvSpPr>
          <p:cNvPr id="20" name="TextBox 19"/>
          <p:cNvSpPr txBox="1"/>
          <p:nvPr/>
        </p:nvSpPr>
        <p:spPr>
          <a:xfrm>
            <a:off x="7441237" y="1767840"/>
            <a:ext cx="338554" cy="369332"/>
          </a:xfrm>
          <a:prstGeom prst="rect">
            <a:avLst/>
          </a:prstGeom>
          <a:noFill/>
        </p:spPr>
        <p:txBody>
          <a:bodyPr wrap="none" rtlCol="0">
            <a:spAutoFit/>
          </a:bodyPr>
          <a:lstStyle/>
          <a:p>
            <a:r>
              <a:rPr lang="en-US" sz="1800" dirty="0"/>
              <a:t>V</a:t>
            </a:r>
          </a:p>
        </p:txBody>
      </p:sp>
      <p:sp>
        <p:nvSpPr>
          <p:cNvPr id="21" name="TextBox 20"/>
          <p:cNvSpPr txBox="1"/>
          <p:nvPr/>
        </p:nvSpPr>
        <p:spPr>
          <a:xfrm>
            <a:off x="7085789" y="2169908"/>
            <a:ext cx="402674" cy="369332"/>
          </a:xfrm>
          <a:prstGeom prst="rect">
            <a:avLst/>
          </a:prstGeom>
          <a:noFill/>
        </p:spPr>
        <p:txBody>
          <a:bodyPr wrap="none" rtlCol="0">
            <a:spAutoFit/>
          </a:bodyPr>
          <a:lstStyle/>
          <a:p>
            <a:r>
              <a:rPr lang="en-US" dirty="0"/>
              <a:t>W</a:t>
            </a:r>
            <a:endParaRPr lang="en-US" sz="1800" dirty="0"/>
          </a:p>
        </p:txBody>
      </p:sp>
      <p:sp>
        <p:nvSpPr>
          <p:cNvPr id="22" name="TextBox 21"/>
          <p:cNvSpPr txBox="1"/>
          <p:nvPr/>
        </p:nvSpPr>
        <p:spPr>
          <a:xfrm>
            <a:off x="7441237" y="2851129"/>
            <a:ext cx="351378" cy="369332"/>
          </a:xfrm>
          <a:prstGeom prst="rect">
            <a:avLst/>
          </a:prstGeom>
          <a:noFill/>
        </p:spPr>
        <p:txBody>
          <a:bodyPr wrap="none" rtlCol="0">
            <a:spAutoFit/>
          </a:bodyPr>
          <a:lstStyle/>
          <a:p>
            <a:r>
              <a:rPr lang="en-US" dirty="0"/>
              <a:t>U</a:t>
            </a:r>
            <a:endParaRPr lang="en-US" sz="1800" dirty="0"/>
          </a:p>
        </p:txBody>
      </p:sp>
    </p:spTree>
    <p:extLst>
      <p:ext uri="{BB962C8B-B14F-4D97-AF65-F5344CB8AC3E}">
        <p14:creationId xmlns:p14="http://schemas.microsoft.com/office/powerpoint/2010/main" val="3981823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Explosion/ Vanish</a:t>
            </a:r>
          </a:p>
        </p:txBody>
      </p:sp>
      <p:pic>
        <p:nvPicPr>
          <p:cNvPr id="4" name="Picture 3"/>
          <p:cNvPicPr>
            <a:picLocks noChangeAspect="1"/>
          </p:cNvPicPr>
          <p:nvPr/>
        </p:nvPicPr>
        <p:blipFill>
          <a:blip r:embed="rId2"/>
          <a:stretch>
            <a:fillRect/>
          </a:stretch>
        </p:blipFill>
        <p:spPr>
          <a:xfrm>
            <a:off x="213360" y="1165923"/>
            <a:ext cx="7257670" cy="2721193"/>
          </a:xfrm>
          <a:prstGeom prst="rect">
            <a:avLst/>
          </a:prstGeom>
        </p:spPr>
      </p:pic>
      <p:sp>
        <p:nvSpPr>
          <p:cNvPr id="6" name="TextBox 5"/>
          <p:cNvSpPr txBox="1"/>
          <p:nvPr/>
        </p:nvSpPr>
        <p:spPr>
          <a:xfrm>
            <a:off x="508000" y="3790527"/>
            <a:ext cx="6861430" cy="2677656"/>
          </a:xfrm>
          <a:prstGeom prst="rect">
            <a:avLst/>
          </a:prstGeom>
          <a:noFill/>
        </p:spPr>
        <p:txBody>
          <a:bodyPr wrap="none" rtlCol="0">
            <a:spAutoFit/>
          </a:bodyPr>
          <a:lstStyle/>
          <a:p>
            <a:r>
              <a:rPr lang="en-US" sz="2800" dirty="0" err="1"/>
              <a:t>dE</a:t>
            </a:r>
            <a:r>
              <a:rPr lang="en-US" sz="2800" dirty="0"/>
              <a:t>/</a:t>
            </a:r>
            <a:r>
              <a:rPr lang="en-US" sz="2800" dirty="0" err="1"/>
              <a:t>dW</a:t>
            </a:r>
            <a:r>
              <a:rPr lang="en-US" sz="2800" dirty="0"/>
              <a:t> = f’(S</a:t>
            </a:r>
            <a:r>
              <a:rPr lang="en-US" sz="2800" baseline="-25000" dirty="0"/>
              <a:t>t-1</a:t>
            </a:r>
            <a:r>
              <a:rPr lang="en-US" sz="2800" dirty="0"/>
              <a:t>)* f’(S</a:t>
            </a:r>
            <a:r>
              <a:rPr lang="en-US" sz="2800" baseline="-25000" dirty="0"/>
              <a:t>t-2</a:t>
            </a:r>
            <a:r>
              <a:rPr lang="en-US" sz="2800" dirty="0"/>
              <a:t>)* f’(S</a:t>
            </a:r>
            <a:r>
              <a:rPr lang="en-US" sz="2800" baseline="-25000" dirty="0"/>
              <a:t>t-3</a:t>
            </a:r>
            <a:r>
              <a:rPr lang="en-US" sz="2800" dirty="0"/>
              <a:t>) * … *f’(S</a:t>
            </a:r>
            <a:r>
              <a:rPr lang="en-US" sz="2800" baseline="-25000" dirty="0"/>
              <a:t>t-n</a:t>
            </a:r>
            <a:r>
              <a:rPr lang="en-US" sz="2800" dirty="0"/>
              <a:t>)</a:t>
            </a:r>
          </a:p>
          <a:p>
            <a:endParaRPr lang="en-US" sz="2800" dirty="0"/>
          </a:p>
          <a:p>
            <a:r>
              <a:rPr lang="en-US" sz="2800" dirty="0"/>
              <a:t>f’(S) &gt;1  </a:t>
            </a:r>
            <a:r>
              <a:rPr lang="en-US" sz="2800" dirty="0">
                <a:sym typeface="Wingdings" panose="05000000000000000000" pitchFamily="2" charset="2"/>
              </a:rPr>
              <a:t> explosion</a:t>
            </a:r>
          </a:p>
          <a:p>
            <a:r>
              <a:rPr lang="en-US" sz="2800" dirty="0">
                <a:sym typeface="Wingdings" panose="05000000000000000000" pitchFamily="2" charset="2"/>
              </a:rPr>
              <a:t>f’(S) &lt;1   vanish</a:t>
            </a:r>
          </a:p>
          <a:p>
            <a:endParaRPr lang="en-US" sz="2800" dirty="0">
              <a:sym typeface="Wingdings" panose="05000000000000000000" pitchFamily="2" charset="2"/>
            </a:endParaRPr>
          </a:p>
          <a:p>
            <a:r>
              <a:rPr lang="en-US" sz="2800" dirty="0">
                <a:sym typeface="Wingdings" panose="05000000000000000000" pitchFamily="2" charset="2"/>
              </a:rPr>
              <a:t>tanh(), sigmoid(), </a:t>
            </a:r>
            <a:r>
              <a:rPr lang="en-US" sz="2800" dirty="0" err="1">
                <a:sym typeface="Wingdings" panose="05000000000000000000" pitchFamily="2" charset="2"/>
              </a:rPr>
              <a:t>ReLU</a:t>
            </a:r>
            <a:r>
              <a:rPr lang="en-US" sz="2800" dirty="0">
                <a:sym typeface="Wingdings" panose="05000000000000000000" pitchFamily="2" charset="2"/>
              </a:rPr>
              <a:t>()</a:t>
            </a:r>
            <a:endParaRPr lang="en-US" sz="2800" dirty="0"/>
          </a:p>
        </p:txBody>
      </p:sp>
      <p:sp>
        <p:nvSpPr>
          <p:cNvPr id="7" name="Rectangle 6"/>
          <p:cNvSpPr/>
          <p:nvPr/>
        </p:nvSpPr>
        <p:spPr>
          <a:xfrm>
            <a:off x="7816470" y="68574"/>
            <a:ext cx="4243450" cy="6494085"/>
          </a:xfrm>
          <a:prstGeom prst="rect">
            <a:avLst/>
          </a:prstGeom>
        </p:spPr>
        <p:txBody>
          <a:bodyPr wrap="square">
            <a:spAutoFit/>
          </a:bodyPr>
          <a:lstStyle/>
          <a:p>
            <a:r>
              <a:rPr lang="en-US" sz="1600" b="1" dirty="0">
                <a:solidFill>
                  <a:srgbClr val="FF0000"/>
                </a:solidFill>
                <a:latin typeface="lato"/>
              </a:rPr>
              <a:t>Shanghai</a:t>
            </a:r>
            <a:r>
              <a:rPr lang="en-US" sz="1600" dirty="0">
                <a:solidFill>
                  <a:srgbClr val="505050"/>
                </a:solidFill>
                <a:latin typeface="lato"/>
              </a:rPr>
              <a:t> is administratively equal to a province and is divided into 16 county-level districts. Even though every district has its own urban core, the real city center is between Bund to the east, Nanjing Rd to the north, Old City Temple and </a:t>
            </a:r>
            <a:r>
              <a:rPr lang="en-US" sz="1600" dirty="0" err="1">
                <a:solidFill>
                  <a:srgbClr val="505050"/>
                </a:solidFill>
                <a:latin typeface="lato"/>
              </a:rPr>
              <a:t>Huaihai</a:t>
            </a:r>
            <a:r>
              <a:rPr lang="en-US" sz="1600" dirty="0">
                <a:solidFill>
                  <a:srgbClr val="505050"/>
                </a:solidFill>
                <a:latin typeface="lato"/>
              </a:rPr>
              <a:t> Road to the south. Prominent central business areas include </a:t>
            </a:r>
            <a:r>
              <a:rPr lang="en-US" sz="1600" dirty="0" err="1">
                <a:solidFill>
                  <a:srgbClr val="505050"/>
                </a:solidFill>
                <a:latin typeface="lato"/>
              </a:rPr>
              <a:t>Lujiazui</a:t>
            </a:r>
            <a:r>
              <a:rPr lang="en-US" sz="1600" dirty="0">
                <a:solidFill>
                  <a:srgbClr val="505050"/>
                </a:solidFill>
                <a:latin typeface="lato"/>
              </a:rPr>
              <a:t> on the east bank of the Huangpu River, and The Bund and </a:t>
            </a:r>
            <a:r>
              <a:rPr lang="en-US" sz="1600" dirty="0" err="1">
                <a:solidFill>
                  <a:srgbClr val="505050"/>
                </a:solidFill>
                <a:latin typeface="lato"/>
              </a:rPr>
              <a:t>Hongqiao</a:t>
            </a:r>
            <a:r>
              <a:rPr lang="en-US" sz="1600" dirty="0">
                <a:solidFill>
                  <a:srgbClr val="505050"/>
                </a:solidFill>
                <a:latin typeface="lato"/>
              </a:rPr>
              <a:t> areas in the west bank of the Huangpu River. The city hall and major administration units are located in Huangpu District, which also serve as a commercial area, including the famous Nanjing Road. Other major commercial areas include </a:t>
            </a:r>
            <a:r>
              <a:rPr lang="en-US" sz="1600" dirty="0" err="1">
                <a:solidFill>
                  <a:srgbClr val="505050"/>
                </a:solidFill>
                <a:latin typeface="lato"/>
              </a:rPr>
              <a:t>Xintiandi</a:t>
            </a:r>
            <a:r>
              <a:rPr lang="en-US" sz="1600" dirty="0">
                <a:solidFill>
                  <a:srgbClr val="505050"/>
                </a:solidFill>
                <a:latin typeface="lato"/>
              </a:rPr>
              <a:t> and the classy </a:t>
            </a:r>
            <a:r>
              <a:rPr lang="en-US" sz="1600" dirty="0" err="1">
                <a:solidFill>
                  <a:srgbClr val="505050"/>
                </a:solidFill>
                <a:latin typeface="lato"/>
              </a:rPr>
              <a:t>Huaihai</a:t>
            </a:r>
            <a:r>
              <a:rPr lang="en-US" sz="1600" dirty="0">
                <a:solidFill>
                  <a:srgbClr val="505050"/>
                </a:solidFill>
                <a:latin typeface="lato"/>
              </a:rPr>
              <a:t> Road (previously Avenue Joffre) in Huangpu District and </a:t>
            </a:r>
            <a:r>
              <a:rPr lang="en-US" sz="1600" dirty="0" err="1">
                <a:solidFill>
                  <a:srgbClr val="505050"/>
                </a:solidFill>
                <a:latin typeface="lato"/>
              </a:rPr>
              <a:t>Xujiahui</a:t>
            </a:r>
            <a:r>
              <a:rPr lang="en-US" sz="1600" dirty="0">
                <a:solidFill>
                  <a:srgbClr val="505050"/>
                </a:solidFill>
                <a:latin typeface="lato"/>
              </a:rPr>
              <a:t> (formerly Romanized as </a:t>
            </a:r>
            <a:r>
              <a:rPr lang="en-US" sz="1600" dirty="0" err="1">
                <a:solidFill>
                  <a:srgbClr val="505050"/>
                </a:solidFill>
                <a:latin typeface="lato"/>
              </a:rPr>
              <a:t>Zikawei</a:t>
            </a:r>
            <a:r>
              <a:rPr lang="en-US" sz="1600" dirty="0">
                <a:solidFill>
                  <a:srgbClr val="505050"/>
                </a:solidFill>
                <a:latin typeface="lato"/>
              </a:rPr>
              <a:t> or </a:t>
            </a:r>
            <a:r>
              <a:rPr lang="en-US" sz="1600" dirty="0" err="1">
                <a:solidFill>
                  <a:srgbClr val="505050"/>
                </a:solidFill>
                <a:latin typeface="lato"/>
              </a:rPr>
              <a:t>Siccawei</a:t>
            </a:r>
            <a:r>
              <a:rPr lang="en-US" sz="1600" dirty="0">
                <a:solidFill>
                  <a:srgbClr val="505050"/>
                </a:solidFill>
                <a:latin typeface="lato"/>
              </a:rPr>
              <a:t>, reflecting the </a:t>
            </a:r>
            <a:r>
              <a:rPr lang="en-US" sz="1600" b="1" dirty="0">
                <a:solidFill>
                  <a:srgbClr val="FF0000"/>
                </a:solidFill>
                <a:latin typeface="lato"/>
              </a:rPr>
              <a:t>Shanghainese</a:t>
            </a:r>
            <a:r>
              <a:rPr lang="en-US" sz="1600" dirty="0">
                <a:solidFill>
                  <a:srgbClr val="505050"/>
                </a:solidFill>
                <a:latin typeface="lato"/>
              </a:rPr>
              <a:t> pronunciation) in </a:t>
            </a:r>
            <a:r>
              <a:rPr lang="en-US" sz="1600" dirty="0" err="1">
                <a:solidFill>
                  <a:srgbClr val="505050"/>
                </a:solidFill>
                <a:latin typeface="lato"/>
              </a:rPr>
              <a:t>Xuhui</a:t>
            </a:r>
            <a:r>
              <a:rPr lang="en-US" sz="1600" dirty="0">
                <a:solidFill>
                  <a:srgbClr val="505050"/>
                </a:solidFill>
                <a:latin typeface="lato"/>
              </a:rPr>
              <a:t> District. Many universities in Shanghai are located in residential areas of </a:t>
            </a:r>
            <a:r>
              <a:rPr lang="en-US" sz="1600" dirty="0" err="1">
                <a:solidFill>
                  <a:srgbClr val="505050"/>
                </a:solidFill>
                <a:latin typeface="lato"/>
              </a:rPr>
              <a:t>Yangpu</a:t>
            </a:r>
            <a:r>
              <a:rPr lang="en-US" sz="1600" dirty="0">
                <a:solidFill>
                  <a:srgbClr val="505050"/>
                </a:solidFill>
                <a:latin typeface="lato"/>
              </a:rPr>
              <a:t> District and </a:t>
            </a:r>
            <a:r>
              <a:rPr lang="en-US" sz="1600" dirty="0" err="1">
                <a:solidFill>
                  <a:srgbClr val="505050"/>
                </a:solidFill>
                <a:latin typeface="lato"/>
              </a:rPr>
              <a:t>Putuo</a:t>
            </a:r>
            <a:r>
              <a:rPr lang="en-US" sz="1600" dirty="0">
                <a:solidFill>
                  <a:srgbClr val="505050"/>
                </a:solidFill>
                <a:latin typeface="lato"/>
              </a:rPr>
              <a:t> District.</a:t>
            </a:r>
          </a:p>
          <a:p>
            <a:r>
              <a:rPr lang="en-US" sz="1600" dirty="0">
                <a:solidFill>
                  <a:srgbClr val="505050"/>
                </a:solidFill>
                <a:latin typeface="lato"/>
              </a:rPr>
              <a:t>(from Wikipedia)</a:t>
            </a:r>
            <a:endParaRPr lang="en-US" sz="1600" dirty="0"/>
          </a:p>
        </p:txBody>
      </p:sp>
    </p:spTree>
    <p:extLst>
      <p:ext uri="{BB962C8B-B14F-4D97-AF65-F5344CB8AC3E}">
        <p14:creationId xmlns:p14="http://schemas.microsoft.com/office/powerpoint/2010/main" val="2241671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Vanilla RNN</a:t>
            </a:r>
          </a:p>
        </p:txBody>
      </p:sp>
      <p:pic>
        <p:nvPicPr>
          <p:cNvPr id="4" name="Picture 3"/>
          <p:cNvPicPr>
            <a:picLocks noChangeAspect="1"/>
          </p:cNvPicPr>
          <p:nvPr/>
        </p:nvPicPr>
        <p:blipFill>
          <a:blip r:embed="rId2"/>
          <a:stretch>
            <a:fillRect/>
          </a:stretch>
        </p:blipFill>
        <p:spPr>
          <a:xfrm>
            <a:off x="2452687" y="2043112"/>
            <a:ext cx="7286625" cy="2771775"/>
          </a:xfrm>
          <a:prstGeom prst="rect">
            <a:avLst/>
          </a:prstGeom>
        </p:spPr>
      </p:pic>
    </p:spTree>
    <p:extLst>
      <p:ext uri="{BB962C8B-B14F-4D97-AF65-F5344CB8AC3E}">
        <p14:creationId xmlns:p14="http://schemas.microsoft.com/office/powerpoint/2010/main" val="3814761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LSTM (Long-Short-Term-Memory)</a:t>
            </a:r>
          </a:p>
        </p:txBody>
      </p:sp>
      <p:pic>
        <p:nvPicPr>
          <p:cNvPr id="4" name="Picture 3"/>
          <p:cNvPicPr>
            <a:picLocks noChangeAspect="1"/>
          </p:cNvPicPr>
          <p:nvPr/>
        </p:nvPicPr>
        <p:blipFill>
          <a:blip r:embed="rId2"/>
          <a:stretch>
            <a:fillRect/>
          </a:stretch>
        </p:blipFill>
        <p:spPr>
          <a:xfrm>
            <a:off x="1696721" y="1211574"/>
            <a:ext cx="8396642" cy="3494051"/>
          </a:xfrm>
          <a:prstGeom prst="rect">
            <a:avLst/>
          </a:prstGeom>
        </p:spPr>
      </p:pic>
      <p:pic>
        <p:nvPicPr>
          <p:cNvPr id="5" name="Picture 4"/>
          <p:cNvPicPr>
            <a:picLocks noChangeAspect="1"/>
          </p:cNvPicPr>
          <p:nvPr/>
        </p:nvPicPr>
        <p:blipFill>
          <a:blip r:embed="rId3"/>
          <a:stretch>
            <a:fillRect/>
          </a:stretch>
        </p:blipFill>
        <p:spPr>
          <a:xfrm>
            <a:off x="2405402" y="5001889"/>
            <a:ext cx="7687961" cy="1439126"/>
          </a:xfrm>
          <a:prstGeom prst="rect">
            <a:avLst/>
          </a:prstGeom>
        </p:spPr>
      </p:pic>
    </p:spTree>
    <p:extLst>
      <p:ext uri="{BB962C8B-B14F-4D97-AF65-F5344CB8AC3E}">
        <p14:creationId xmlns:p14="http://schemas.microsoft.com/office/powerpoint/2010/main" val="217891932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YNOPSYS-SHAPE" val="Y"/>
</p:tagLst>
</file>

<file path=ppt/tags/tag10.xml><?xml version="1.0" encoding="utf-8"?>
<p:tagLst xmlns:a="http://schemas.openxmlformats.org/drawingml/2006/main" xmlns:r="http://schemas.openxmlformats.org/officeDocument/2006/relationships" xmlns:p="http://schemas.openxmlformats.org/presentationml/2006/main">
  <p:tag name="SYNOPSYS-SHAPE" val="Y"/>
</p:tagLst>
</file>

<file path=ppt/tags/tag11.xml><?xml version="1.0" encoding="utf-8"?>
<p:tagLst xmlns:a="http://schemas.openxmlformats.org/drawingml/2006/main" xmlns:r="http://schemas.openxmlformats.org/officeDocument/2006/relationships" xmlns:p="http://schemas.openxmlformats.org/presentationml/2006/main">
  <p:tag name="SYNOPSYS-SHAPE" val="Y"/>
</p:tagLst>
</file>

<file path=ppt/tags/tag12.xml><?xml version="1.0" encoding="utf-8"?>
<p:tagLst xmlns:a="http://schemas.openxmlformats.org/drawingml/2006/main" xmlns:r="http://schemas.openxmlformats.org/officeDocument/2006/relationships" xmlns:p="http://schemas.openxmlformats.org/presentationml/2006/main">
  <p:tag name="SYNOPSYS-SHAPE" val="Y"/>
</p:tagLst>
</file>

<file path=ppt/tags/tag13.xml><?xml version="1.0" encoding="utf-8"?>
<p:tagLst xmlns:a="http://schemas.openxmlformats.org/drawingml/2006/main" xmlns:r="http://schemas.openxmlformats.org/officeDocument/2006/relationships" xmlns:p="http://schemas.openxmlformats.org/presentationml/2006/main">
  <p:tag name="SYNOPSYS-SHAPE" val="Y"/>
</p:tagLst>
</file>

<file path=ppt/tags/tag14.xml><?xml version="1.0" encoding="utf-8"?>
<p:tagLst xmlns:a="http://schemas.openxmlformats.org/drawingml/2006/main" xmlns:r="http://schemas.openxmlformats.org/officeDocument/2006/relationships" xmlns:p="http://schemas.openxmlformats.org/presentationml/2006/main">
  <p:tag name="SYNOPSYS-SHAPE" val="Y"/>
</p:tagLst>
</file>

<file path=ppt/tags/tag15.xml><?xml version="1.0" encoding="utf-8"?>
<p:tagLst xmlns:a="http://schemas.openxmlformats.org/drawingml/2006/main" xmlns:r="http://schemas.openxmlformats.org/officeDocument/2006/relationships" xmlns:p="http://schemas.openxmlformats.org/presentationml/2006/main">
  <p:tag name="SYNOPSYS-SHAPE" val="Y"/>
</p:tagLst>
</file>

<file path=ppt/tags/tag16.xml><?xml version="1.0" encoding="utf-8"?>
<p:tagLst xmlns:a="http://schemas.openxmlformats.org/drawingml/2006/main" xmlns:r="http://schemas.openxmlformats.org/officeDocument/2006/relationships" xmlns:p="http://schemas.openxmlformats.org/presentationml/2006/main">
  <p:tag name="SYNOPSYS-SHAPE" val="Y"/>
</p:tagLst>
</file>

<file path=ppt/tags/tag17.xml><?xml version="1.0" encoding="utf-8"?>
<p:tagLst xmlns:a="http://schemas.openxmlformats.org/drawingml/2006/main" xmlns:r="http://schemas.openxmlformats.org/officeDocument/2006/relationships" xmlns:p="http://schemas.openxmlformats.org/presentationml/2006/main">
  <p:tag name="SYNOPSYS-SHAPE" val="Y"/>
</p:tagLst>
</file>

<file path=ppt/tags/tag18.xml><?xml version="1.0" encoding="utf-8"?>
<p:tagLst xmlns:a="http://schemas.openxmlformats.org/drawingml/2006/main" xmlns:r="http://schemas.openxmlformats.org/officeDocument/2006/relationships" xmlns:p="http://schemas.openxmlformats.org/presentationml/2006/main">
  <p:tag name="SYNOPSYS-SHAPE" val="Y"/>
</p:tagLst>
</file>

<file path=ppt/tags/tag19.xml><?xml version="1.0" encoding="utf-8"?>
<p:tagLst xmlns:a="http://schemas.openxmlformats.org/drawingml/2006/main" xmlns:r="http://schemas.openxmlformats.org/officeDocument/2006/relationships" xmlns:p="http://schemas.openxmlformats.org/presentationml/2006/main">
  <p:tag name="SYNOPSYS-SHAPE" val="Y"/>
</p:tagLst>
</file>

<file path=ppt/tags/tag2.xml><?xml version="1.0" encoding="utf-8"?>
<p:tagLst xmlns:a="http://schemas.openxmlformats.org/drawingml/2006/main" xmlns:r="http://schemas.openxmlformats.org/officeDocument/2006/relationships" xmlns:p="http://schemas.openxmlformats.org/presentationml/2006/main">
  <p:tag name="SYNOPSYS-SHAPE" val="Y"/>
</p:tagLst>
</file>

<file path=ppt/tags/tag20.xml><?xml version="1.0" encoding="utf-8"?>
<p:tagLst xmlns:a="http://schemas.openxmlformats.org/drawingml/2006/main" xmlns:r="http://schemas.openxmlformats.org/officeDocument/2006/relationships" xmlns:p="http://schemas.openxmlformats.org/presentationml/2006/main">
  <p:tag name="SYNOPSYS-SHAPE" val="Y"/>
</p:tagLst>
</file>

<file path=ppt/tags/tag21.xml><?xml version="1.0" encoding="utf-8"?>
<p:tagLst xmlns:a="http://schemas.openxmlformats.org/drawingml/2006/main" xmlns:r="http://schemas.openxmlformats.org/officeDocument/2006/relationships" xmlns:p="http://schemas.openxmlformats.org/presentationml/2006/main">
  <p:tag name="SYNOPSYS-SHAPE" val="Y"/>
</p:tagLst>
</file>

<file path=ppt/tags/tag22.xml><?xml version="1.0" encoding="utf-8"?>
<p:tagLst xmlns:a="http://schemas.openxmlformats.org/drawingml/2006/main" xmlns:r="http://schemas.openxmlformats.org/officeDocument/2006/relationships" xmlns:p="http://schemas.openxmlformats.org/presentationml/2006/main">
  <p:tag name="SYNOPSYS-SHAPE" val="Y"/>
</p:tagLst>
</file>

<file path=ppt/tags/tag23.xml><?xml version="1.0" encoding="utf-8"?>
<p:tagLst xmlns:a="http://schemas.openxmlformats.org/drawingml/2006/main" xmlns:r="http://schemas.openxmlformats.org/officeDocument/2006/relationships" xmlns:p="http://schemas.openxmlformats.org/presentationml/2006/main">
  <p:tag name="SYNOPSYS-SHAPE" val="Y"/>
</p:tagLst>
</file>

<file path=ppt/tags/tag24.xml><?xml version="1.0" encoding="utf-8"?>
<p:tagLst xmlns:a="http://schemas.openxmlformats.org/drawingml/2006/main" xmlns:r="http://schemas.openxmlformats.org/officeDocument/2006/relationships" xmlns:p="http://schemas.openxmlformats.org/presentationml/2006/main">
  <p:tag name="SYNOPSYS-SHAPE" val="Y"/>
</p:tagLst>
</file>

<file path=ppt/tags/tag25.xml><?xml version="1.0" encoding="utf-8"?>
<p:tagLst xmlns:a="http://schemas.openxmlformats.org/drawingml/2006/main" xmlns:r="http://schemas.openxmlformats.org/officeDocument/2006/relationships" xmlns:p="http://schemas.openxmlformats.org/presentationml/2006/main">
  <p:tag name="SYNOPSYS-SHAPE" val="Y"/>
</p:tagLst>
</file>

<file path=ppt/tags/tag26.xml><?xml version="1.0" encoding="utf-8"?>
<p:tagLst xmlns:a="http://schemas.openxmlformats.org/drawingml/2006/main" xmlns:r="http://schemas.openxmlformats.org/officeDocument/2006/relationships" xmlns:p="http://schemas.openxmlformats.org/presentationml/2006/main">
  <p:tag name="SYNOPSYS-SHAPE" val="Y"/>
</p:tagLst>
</file>

<file path=ppt/tags/tag27.xml><?xml version="1.0" encoding="utf-8"?>
<p:tagLst xmlns:a="http://schemas.openxmlformats.org/drawingml/2006/main" xmlns:r="http://schemas.openxmlformats.org/officeDocument/2006/relationships" xmlns:p="http://schemas.openxmlformats.org/presentationml/2006/main">
  <p:tag name="SYNOPSYS-SHAPE" val="Y"/>
</p:tagLst>
</file>

<file path=ppt/tags/tag28.xml><?xml version="1.0" encoding="utf-8"?>
<p:tagLst xmlns:a="http://schemas.openxmlformats.org/drawingml/2006/main" xmlns:r="http://schemas.openxmlformats.org/officeDocument/2006/relationships" xmlns:p="http://schemas.openxmlformats.org/presentationml/2006/main">
  <p:tag name="SYNOPSYS-SHAPE" val="Y"/>
</p:tagLst>
</file>

<file path=ppt/tags/tag29.xml><?xml version="1.0" encoding="utf-8"?>
<p:tagLst xmlns:a="http://schemas.openxmlformats.org/drawingml/2006/main" xmlns:r="http://schemas.openxmlformats.org/officeDocument/2006/relationships" xmlns:p="http://schemas.openxmlformats.org/presentationml/2006/main">
  <p:tag name="SYNOPSYS-SHAPE" val="Y"/>
</p:tagLst>
</file>

<file path=ppt/tags/tag3.xml><?xml version="1.0" encoding="utf-8"?>
<p:tagLst xmlns:a="http://schemas.openxmlformats.org/drawingml/2006/main" xmlns:r="http://schemas.openxmlformats.org/officeDocument/2006/relationships" xmlns:p="http://schemas.openxmlformats.org/presentationml/2006/main">
  <p:tag name="SYNOPSYS-SHAPE" val="Y"/>
</p:tagLst>
</file>

<file path=ppt/tags/tag30.xml><?xml version="1.0" encoding="utf-8"?>
<p:tagLst xmlns:a="http://schemas.openxmlformats.org/drawingml/2006/main" xmlns:r="http://schemas.openxmlformats.org/officeDocument/2006/relationships" xmlns:p="http://schemas.openxmlformats.org/presentationml/2006/main">
  <p:tag name="SYNOPSYS-SHAPE" val="Y"/>
</p:tagLst>
</file>

<file path=ppt/tags/tag31.xml><?xml version="1.0" encoding="utf-8"?>
<p:tagLst xmlns:a="http://schemas.openxmlformats.org/drawingml/2006/main" xmlns:r="http://schemas.openxmlformats.org/officeDocument/2006/relationships" xmlns:p="http://schemas.openxmlformats.org/presentationml/2006/main">
  <p:tag name="SYNOPSYS-SHAPE" val="Y"/>
</p:tagLst>
</file>

<file path=ppt/tags/tag32.xml><?xml version="1.0" encoding="utf-8"?>
<p:tagLst xmlns:a="http://schemas.openxmlformats.org/drawingml/2006/main" xmlns:r="http://schemas.openxmlformats.org/officeDocument/2006/relationships" xmlns:p="http://schemas.openxmlformats.org/presentationml/2006/main">
  <p:tag name="SYNOPSYS-SHAPE" val="Y"/>
</p:tagLst>
</file>

<file path=ppt/tags/tag33.xml><?xml version="1.0" encoding="utf-8"?>
<p:tagLst xmlns:a="http://schemas.openxmlformats.org/drawingml/2006/main" xmlns:r="http://schemas.openxmlformats.org/officeDocument/2006/relationships" xmlns:p="http://schemas.openxmlformats.org/presentationml/2006/main">
  <p:tag name="SYNOPSYS-SHAPE" val="Y"/>
</p:tagLst>
</file>

<file path=ppt/tags/tag34.xml><?xml version="1.0" encoding="utf-8"?>
<p:tagLst xmlns:a="http://schemas.openxmlformats.org/drawingml/2006/main" xmlns:r="http://schemas.openxmlformats.org/officeDocument/2006/relationships" xmlns:p="http://schemas.openxmlformats.org/presentationml/2006/main">
  <p:tag name="SYNOPSYS-SHAPE" val="Y"/>
</p:tagLst>
</file>

<file path=ppt/tags/tag35.xml><?xml version="1.0" encoding="utf-8"?>
<p:tagLst xmlns:a="http://schemas.openxmlformats.org/drawingml/2006/main" xmlns:r="http://schemas.openxmlformats.org/officeDocument/2006/relationships" xmlns:p="http://schemas.openxmlformats.org/presentationml/2006/main">
  <p:tag name="SYNOPSYS-SHAPE" val="Y"/>
</p:tagLst>
</file>

<file path=ppt/tags/tag36.xml><?xml version="1.0" encoding="utf-8"?>
<p:tagLst xmlns:a="http://schemas.openxmlformats.org/drawingml/2006/main" xmlns:r="http://schemas.openxmlformats.org/officeDocument/2006/relationships" xmlns:p="http://schemas.openxmlformats.org/presentationml/2006/main">
  <p:tag name="SYNOPSYS-SHAPE" val="Y"/>
</p:tagLst>
</file>

<file path=ppt/tags/tag37.xml><?xml version="1.0" encoding="utf-8"?>
<p:tagLst xmlns:a="http://schemas.openxmlformats.org/drawingml/2006/main" xmlns:r="http://schemas.openxmlformats.org/officeDocument/2006/relationships" xmlns:p="http://schemas.openxmlformats.org/presentationml/2006/main">
  <p:tag name="SYNOPSYS-SHAPE" val="Y"/>
</p:tagLst>
</file>

<file path=ppt/tags/tag38.xml><?xml version="1.0" encoding="utf-8"?>
<p:tagLst xmlns:a="http://schemas.openxmlformats.org/drawingml/2006/main" xmlns:r="http://schemas.openxmlformats.org/officeDocument/2006/relationships" xmlns:p="http://schemas.openxmlformats.org/presentationml/2006/main">
  <p:tag name="SYNOPSYS-SHAPE" val="Y"/>
</p:tagLst>
</file>

<file path=ppt/tags/tag39.xml><?xml version="1.0" encoding="utf-8"?>
<p:tagLst xmlns:a="http://schemas.openxmlformats.org/drawingml/2006/main" xmlns:r="http://schemas.openxmlformats.org/officeDocument/2006/relationships" xmlns:p="http://schemas.openxmlformats.org/presentationml/2006/main">
  <p:tag name="SYNOPSYS-SHAPE" val="Y"/>
</p:tagLst>
</file>

<file path=ppt/tags/tag4.xml><?xml version="1.0" encoding="utf-8"?>
<p:tagLst xmlns:a="http://schemas.openxmlformats.org/drawingml/2006/main" xmlns:r="http://schemas.openxmlformats.org/officeDocument/2006/relationships" xmlns:p="http://schemas.openxmlformats.org/presentationml/2006/main">
  <p:tag name="SYNOPSYS-SHAPE" val="Y"/>
</p:tagLst>
</file>

<file path=ppt/tags/tag40.xml><?xml version="1.0" encoding="utf-8"?>
<p:tagLst xmlns:a="http://schemas.openxmlformats.org/drawingml/2006/main" xmlns:r="http://schemas.openxmlformats.org/officeDocument/2006/relationships" xmlns:p="http://schemas.openxmlformats.org/presentationml/2006/main">
  <p:tag name="SYNOPSYS-SHAPE" val="Y"/>
</p:tagLst>
</file>

<file path=ppt/tags/tag41.xml><?xml version="1.0" encoding="utf-8"?>
<p:tagLst xmlns:a="http://schemas.openxmlformats.org/drawingml/2006/main" xmlns:r="http://schemas.openxmlformats.org/officeDocument/2006/relationships" xmlns:p="http://schemas.openxmlformats.org/presentationml/2006/main">
  <p:tag name="SYNOPSYS-SHAPE" val="Y"/>
</p:tagLst>
</file>

<file path=ppt/tags/tag42.xml><?xml version="1.0" encoding="utf-8"?>
<p:tagLst xmlns:a="http://schemas.openxmlformats.org/drawingml/2006/main" xmlns:r="http://schemas.openxmlformats.org/officeDocument/2006/relationships" xmlns:p="http://schemas.openxmlformats.org/presentationml/2006/main">
  <p:tag name="SYNOPSYS-SHAPE" val="Y"/>
</p:tagLst>
</file>

<file path=ppt/tags/tag43.xml><?xml version="1.0" encoding="utf-8"?>
<p:tagLst xmlns:a="http://schemas.openxmlformats.org/drawingml/2006/main" xmlns:r="http://schemas.openxmlformats.org/officeDocument/2006/relationships" xmlns:p="http://schemas.openxmlformats.org/presentationml/2006/main">
  <p:tag name="SYNOPSYS-SHAPE" val="Y"/>
</p:tagLst>
</file>

<file path=ppt/tags/tag44.xml><?xml version="1.0" encoding="utf-8"?>
<p:tagLst xmlns:a="http://schemas.openxmlformats.org/drawingml/2006/main" xmlns:r="http://schemas.openxmlformats.org/officeDocument/2006/relationships" xmlns:p="http://schemas.openxmlformats.org/presentationml/2006/main">
  <p:tag name="SYNOPSYS-SHAPE" val="Y"/>
</p:tagLst>
</file>

<file path=ppt/tags/tag45.xml><?xml version="1.0" encoding="utf-8"?>
<p:tagLst xmlns:a="http://schemas.openxmlformats.org/drawingml/2006/main" xmlns:r="http://schemas.openxmlformats.org/officeDocument/2006/relationships" xmlns:p="http://schemas.openxmlformats.org/presentationml/2006/main">
  <p:tag name="SYNOPSYS-SHAPE" val="Y"/>
</p:tagLst>
</file>

<file path=ppt/tags/tag46.xml><?xml version="1.0" encoding="utf-8"?>
<p:tagLst xmlns:a="http://schemas.openxmlformats.org/drawingml/2006/main" xmlns:r="http://schemas.openxmlformats.org/officeDocument/2006/relationships" xmlns:p="http://schemas.openxmlformats.org/presentationml/2006/main">
  <p:tag name="SYNOPSYS-SHAPE" val="Y"/>
</p:tagLst>
</file>

<file path=ppt/tags/tag47.xml><?xml version="1.0" encoding="utf-8"?>
<p:tagLst xmlns:a="http://schemas.openxmlformats.org/drawingml/2006/main" xmlns:r="http://schemas.openxmlformats.org/officeDocument/2006/relationships" xmlns:p="http://schemas.openxmlformats.org/presentationml/2006/main">
  <p:tag name="SYNOPSYS-SHAPE" val="Y"/>
</p:tagLst>
</file>

<file path=ppt/tags/tag48.xml><?xml version="1.0" encoding="utf-8"?>
<p:tagLst xmlns:a="http://schemas.openxmlformats.org/drawingml/2006/main" xmlns:r="http://schemas.openxmlformats.org/officeDocument/2006/relationships" xmlns:p="http://schemas.openxmlformats.org/presentationml/2006/main">
  <p:tag name="SYNOPSYS-SHAPE" val="Y"/>
</p:tagLst>
</file>

<file path=ppt/tags/tag49.xml><?xml version="1.0" encoding="utf-8"?>
<p:tagLst xmlns:a="http://schemas.openxmlformats.org/drawingml/2006/main" xmlns:r="http://schemas.openxmlformats.org/officeDocument/2006/relationships" xmlns:p="http://schemas.openxmlformats.org/presentationml/2006/main">
  <p:tag name="SYNOPSYS-SHAPE" val="Y"/>
</p:tagLst>
</file>

<file path=ppt/tags/tag5.xml><?xml version="1.0" encoding="utf-8"?>
<p:tagLst xmlns:a="http://schemas.openxmlformats.org/drawingml/2006/main" xmlns:r="http://schemas.openxmlformats.org/officeDocument/2006/relationships" xmlns:p="http://schemas.openxmlformats.org/presentationml/2006/main">
  <p:tag name="SYNOPSYS-SHAPE" val="Y"/>
</p:tagLst>
</file>

<file path=ppt/tags/tag50.xml><?xml version="1.0" encoding="utf-8"?>
<p:tagLst xmlns:a="http://schemas.openxmlformats.org/drawingml/2006/main" xmlns:r="http://schemas.openxmlformats.org/officeDocument/2006/relationships" xmlns:p="http://schemas.openxmlformats.org/presentationml/2006/main">
  <p:tag name="SYNOPSYS-SHAPE" val="Y"/>
</p:tagLst>
</file>

<file path=ppt/tags/tag51.xml><?xml version="1.0" encoding="utf-8"?>
<p:tagLst xmlns:a="http://schemas.openxmlformats.org/drawingml/2006/main" xmlns:r="http://schemas.openxmlformats.org/officeDocument/2006/relationships" xmlns:p="http://schemas.openxmlformats.org/presentationml/2006/main">
  <p:tag name="SYNOPSYS-SHAPE" val="Y"/>
</p:tagLst>
</file>

<file path=ppt/tags/tag52.xml><?xml version="1.0" encoding="utf-8"?>
<p:tagLst xmlns:a="http://schemas.openxmlformats.org/drawingml/2006/main" xmlns:r="http://schemas.openxmlformats.org/officeDocument/2006/relationships" xmlns:p="http://schemas.openxmlformats.org/presentationml/2006/main">
  <p:tag name="SYNOPSYS-SHAPE" val="Y"/>
</p:tagLst>
</file>

<file path=ppt/tags/tag53.xml><?xml version="1.0" encoding="utf-8"?>
<p:tagLst xmlns:a="http://schemas.openxmlformats.org/drawingml/2006/main" xmlns:r="http://schemas.openxmlformats.org/officeDocument/2006/relationships" xmlns:p="http://schemas.openxmlformats.org/presentationml/2006/main">
  <p:tag name="SYNOPSYS-SHAPE" val="Y"/>
</p:tagLst>
</file>

<file path=ppt/tags/tag54.xml><?xml version="1.0" encoding="utf-8"?>
<p:tagLst xmlns:a="http://schemas.openxmlformats.org/drawingml/2006/main" xmlns:r="http://schemas.openxmlformats.org/officeDocument/2006/relationships" xmlns:p="http://schemas.openxmlformats.org/presentationml/2006/main">
  <p:tag name="SYNOPSYS-SHAPE" val="Y"/>
</p:tagLst>
</file>

<file path=ppt/tags/tag55.xml><?xml version="1.0" encoding="utf-8"?>
<p:tagLst xmlns:a="http://schemas.openxmlformats.org/drawingml/2006/main" xmlns:r="http://schemas.openxmlformats.org/officeDocument/2006/relationships" xmlns:p="http://schemas.openxmlformats.org/presentationml/2006/main">
  <p:tag name="SYNOPSYS-SHAPE" val="Y"/>
</p:tagLst>
</file>

<file path=ppt/tags/tag56.xml><?xml version="1.0" encoding="utf-8"?>
<p:tagLst xmlns:a="http://schemas.openxmlformats.org/drawingml/2006/main" xmlns:r="http://schemas.openxmlformats.org/officeDocument/2006/relationships" xmlns:p="http://schemas.openxmlformats.org/presentationml/2006/main">
  <p:tag name="SYNOPSYS-SHAPE" val="Y"/>
</p:tagLst>
</file>

<file path=ppt/tags/tag57.xml><?xml version="1.0" encoding="utf-8"?>
<p:tagLst xmlns:a="http://schemas.openxmlformats.org/drawingml/2006/main" xmlns:r="http://schemas.openxmlformats.org/officeDocument/2006/relationships" xmlns:p="http://schemas.openxmlformats.org/presentationml/2006/main">
  <p:tag name="SYNOPSYS-SHAPE" val="Y"/>
</p:tagLst>
</file>

<file path=ppt/tags/tag58.xml><?xml version="1.0" encoding="utf-8"?>
<p:tagLst xmlns:a="http://schemas.openxmlformats.org/drawingml/2006/main" xmlns:r="http://schemas.openxmlformats.org/officeDocument/2006/relationships" xmlns:p="http://schemas.openxmlformats.org/presentationml/2006/main">
  <p:tag name="SYNOPSYS-SHAPE" val="Y"/>
</p:tagLst>
</file>

<file path=ppt/tags/tag59.xml><?xml version="1.0" encoding="utf-8"?>
<p:tagLst xmlns:a="http://schemas.openxmlformats.org/drawingml/2006/main" xmlns:r="http://schemas.openxmlformats.org/officeDocument/2006/relationships" xmlns:p="http://schemas.openxmlformats.org/presentationml/2006/main">
  <p:tag name="SYNOPSYS-SHAPE" val="Y"/>
</p:tagLst>
</file>

<file path=ppt/tags/tag6.xml><?xml version="1.0" encoding="utf-8"?>
<p:tagLst xmlns:a="http://schemas.openxmlformats.org/drawingml/2006/main" xmlns:r="http://schemas.openxmlformats.org/officeDocument/2006/relationships" xmlns:p="http://schemas.openxmlformats.org/presentationml/2006/main">
  <p:tag name="SYNOPSYS-TEMPLATE-001" val="12/13/2015 5:23:58 PM"/>
  <p:tag name="SYNOPSYS-SHAPE" val="Y"/>
</p:tagLst>
</file>

<file path=ppt/tags/tag60.xml><?xml version="1.0" encoding="utf-8"?>
<p:tagLst xmlns:a="http://schemas.openxmlformats.org/drawingml/2006/main" xmlns:r="http://schemas.openxmlformats.org/officeDocument/2006/relationships" xmlns:p="http://schemas.openxmlformats.org/presentationml/2006/main">
  <p:tag name="SYNOPSYS-SHAPE" val="Y"/>
</p:tagLst>
</file>

<file path=ppt/tags/tag61.xml><?xml version="1.0" encoding="utf-8"?>
<p:tagLst xmlns:a="http://schemas.openxmlformats.org/drawingml/2006/main" xmlns:r="http://schemas.openxmlformats.org/officeDocument/2006/relationships" xmlns:p="http://schemas.openxmlformats.org/presentationml/2006/main">
  <p:tag name="SYNOPSYS-SHAPE" val="Y"/>
</p:tagLst>
</file>

<file path=ppt/tags/tag62.xml><?xml version="1.0" encoding="utf-8"?>
<p:tagLst xmlns:a="http://schemas.openxmlformats.org/drawingml/2006/main" xmlns:r="http://schemas.openxmlformats.org/officeDocument/2006/relationships" xmlns:p="http://schemas.openxmlformats.org/presentationml/2006/main">
  <p:tag name="SYNOPSYS-SHAPE" val="Y"/>
</p:tagLst>
</file>

<file path=ppt/tags/tag63.xml><?xml version="1.0" encoding="utf-8"?>
<p:tagLst xmlns:a="http://schemas.openxmlformats.org/drawingml/2006/main" xmlns:r="http://schemas.openxmlformats.org/officeDocument/2006/relationships" xmlns:p="http://schemas.openxmlformats.org/presentationml/2006/main">
  <p:tag name="SYNOPSYS-SHAPE" val="Y"/>
</p:tagLst>
</file>

<file path=ppt/tags/tag64.xml><?xml version="1.0" encoding="utf-8"?>
<p:tagLst xmlns:a="http://schemas.openxmlformats.org/drawingml/2006/main" xmlns:r="http://schemas.openxmlformats.org/officeDocument/2006/relationships" xmlns:p="http://schemas.openxmlformats.org/presentationml/2006/main">
  <p:tag name="SYNOPSYS-SHAPE" val="Y"/>
</p:tagLst>
</file>

<file path=ppt/tags/tag65.xml><?xml version="1.0" encoding="utf-8"?>
<p:tagLst xmlns:a="http://schemas.openxmlformats.org/drawingml/2006/main" xmlns:r="http://schemas.openxmlformats.org/officeDocument/2006/relationships" xmlns:p="http://schemas.openxmlformats.org/presentationml/2006/main">
  <p:tag name="SYNOPSYS-SHAPE" val="Y"/>
</p:tagLst>
</file>

<file path=ppt/tags/tag66.xml><?xml version="1.0" encoding="utf-8"?>
<p:tagLst xmlns:a="http://schemas.openxmlformats.org/drawingml/2006/main" xmlns:r="http://schemas.openxmlformats.org/officeDocument/2006/relationships" xmlns:p="http://schemas.openxmlformats.org/presentationml/2006/main">
  <p:tag name="SYNOPSYS-SHAPE" val="Y"/>
</p:tagLst>
</file>

<file path=ppt/tags/tag67.xml><?xml version="1.0" encoding="utf-8"?>
<p:tagLst xmlns:a="http://schemas.openxmlformats.org/drawingml/2006/main" xmlns:r="http://schemas.openxmlformats.org/officeDocument/2006/relationships" xmlns:p="http://schemas.openxmlformats.org/presentationml/2006/main">
  <p:tag name="SYNOPSYS-SHAPE" val="Y"/>
</p:tagLst>
</file>

<file path=ppt/tags/tag68.xml><?xml version="1.0" encoding="utf-8"?>
<p:tagLst xmlns:a="http://schemas.openxmlformats.org/drawingml/2006/main" xmlns:r="http://schemas.openxmlformats.org/officeDocument/2006/relationships" xmlns:p="http://schemas.openxmlformats.org/presentationml/2006/main">
  <p:tag name="SYNOPSYS-SHAPE" val="Y"/>
</p:tagLst>
</file>

<file path=ppt/tags/tag69.xml><?xml version="1.0" encoding="utf-8"?>
<p:tagLst xmlns:a="http://schemas.openxmlformats.org/drawingml/2006/main" xmlns:r="http://schemas.openxmlformats.org/officeDocument/2006/relationships" xmlns:p="http://schemas.openxmlformats.org/presentationml/2006/main">
  <p:tag name="SYNOPSYS-SHAPE" val="Y"/>
</p:tagLst>
</file>

<file path=ppt/tags/tag7.xml><?xml version="1.0" encoding="utf-8"?>
<p:tagLst xmlns:a="http://schemas.openxmlformats.org/drawingml/2006/main" xmlns:r="http://schemas.openxmlformats.org/officeDocument/2006/relationships" xmlns:p="http://schemas.openxmlformats.org/presentationml/2006/main">
  <p:tag name="SYNOPSYS-TEMPLATE-001" val="12/19/2015 4:31:23 PM"/>
  <p:tag name="SYNOPSYS-SHAPE" val="Y"/>
</p:tagLst>
</file>

<file path=ppt/tags/tag70.xml><?xml version="1.0" encoding="utf-8"?>
<p:tagLst xmlns:a="http://schemas.openxmlformats.org/drawingml/2006/main" xmlns:r="http://schemas.openxmlformats.org/officeDocument/2006/relationships" xmlns:p="http://schemas.openxmlformats.org/presentationml/2006/main">
  <p:tag name="SYNOPSYS-SHAPE" val="Y"/>
</p:tagLst>
</file>

<file path=ppt/tags/tag71.xml><?xml version="1.0" encoding="utf-8"?>
<p:tagLst xmlns:a="http://schemas.openxmlformats.org/drawingml/2006/main" xmlns:r="http://schemas.openxmlformats.org/officeDocument/2006/relationships" xmlns:p="http://schemas.openxmlformats.org/presentationml/2006/main">
  <p:tag name="SYNOPSYS-SHAPE" val="Y"/>
</p:tagLst>
</file>

<file path=ppt/tags/tag72.xml><?xml version="1.0" encoding="utf-8"?>
<p:tagLst xmlns:a="http://schemas.openxmlformats.org/drawingml/2006/main" xmlns:r="http://schemas.openxmlformats.org/officeDocument/2006/relationships" xmlns:p="http://schemas.openxmlformats.org/presentationml/2006/main">
  <p:tag name="SYNOPSYS-SHAPE" val="Y"/>
</p:tagLst>
</file>

<file path=ppt/tags/tag73.xml><?xml version="1.0" encoding="utf-8"?>
<p:tagLst xmlns:a="http://schemas.openxmlformats.org/drawingml/2006/main" xmlns:r="http://schemas.openxmlformats.org/officeDocument/2006/relationships" xmlns:p="http://schemas.openxmlformats.org/presentationml/2006/main">
  <p:tag name="SYNOPSYS-SHAPE" val="Y"/>
</p:tagLst>
</file>

<file path=ppt/tags/tag74.xml><?xml version="1.0" encoding="utf-8"?>
<p:tagLst xmlns:a="http://schemas.openxmlformats.org/drawingml/2006/main" xmlns:r="http://schemas.openxmlformats.org/officeDocument/2006/relationships" xmlns:p="http://schemas.openxmlformats.org/presentationml/2006/main">
  <p:tag name="SYNOPSYS-SHAPE" val="Y"/>
</p:tagLst>
</file>

<file path=ppt/tags/tag75.xml><?xml version="1.0" encoding="utf-8"?>
<p:tagLst xmlns:a="http://schemas.openxmlformats.org/drawingml/2006/main" xmlns:r="http://schemas.openxmlformats.org/officeDocument/2006/relationships" xmlns:p="http://schemas.openxmlformats.org/presentationml/2006/main">
  <p:tag name="SYNOPSYS-SHAPE" val="Y"/>
</p:tagLst>
</file>

<file path=ppt/tags/tag76.xml><?xml version="1.0" encoding="utf-8"?>
<p:tagLst xmlns:a="http://schemas.openxmlformats.org/drawingml/2006/main" xmlns:r="http://schemas.openxmlformats.org/officeDocument/2006/relationships" xmlns:p="http://schemas.openxmlformats.org/presentationml/2006/main">
  <p:tag name="SYNOPSYS-SHAPE" val="Y"/>
</p:tagLst>
</file>

<file path=ppt/tags/tag77.xml><?xml version="1.0" encoding="utf-8"?>
<p:tagLst xmlns:a="http://schemas.openxmlformats.org/drawingml/2006/main" xmlns:r="http://schemas.openxmlformats.org/officeDocument/2006/relationships" xmlns:p="http://schemas.openxmlformats.org/presentationml/2006/main">
  <p:tag name="SYNOPSYS-SHAPE" val="Y"/>
</p:tagLst>
</file>

<file path=ppt/tags/tag78.xml><?xml version="1.0" encoding="utf-8"?>
<p:tagLst xmlns:a="http://schemas.openxmlformats.org/drawingml/2006/main" xmlns:r="http://schemas.openxmlformats.org/officeDocument/2006/relationships" xmlns:p="http://schemas.openxmlformats.org/presentationml/2006/main">
  <p:tag name="SYNOPSYS-SHAPE" val="Y"/>
</p:tagLst>
</file>

<file path=ppt/tags/tag8.xml><?xml version="1.0" encoding="utf-8"?>
<p:tagLst xmlns:a="http://schemas.openxmlformats.org/drawingml/2006/main" xmlns:r="http://schemas.openxmlformats.org/officeDocument/2006/relationships" xmlns:p="http://schemas.openxmlformats.org/presentationml/2006/main">
  <p:tag name="SYNOPSYS-TEMPLATE-001" val="12/24/2015 3:32:09 PM"/>
  <p:tag name="SYNOPSYS-SHAPE" val="Y"/>
</p:tagLst>
</file>

<file path=ppt/tags/tag9.xml><?xml version="1.0" encoding="utf-8"?>
<p:tagLst xmlns:a="http://schemas.openxmlformats.org/drawingml/2006/main" xmlns:r="http://schemas.openxmlformats.org/officeDocument/2006/relationships" xmlns:p="http://schemas.openxmlformats.org/presentationml/2006/main">
  <p:tag name="SYNOPSYS-TEMPLATE-001" val="1/6/2016 2:39:37 PM"/>
</p:tagLst>
</file>

<file path=ppt/theme/theme1.xml><?xml version="1.0" encoding="utf-8"?>
<a:theme xmlns:a="http://schemas.openxmlformats.org/drawingml/2006/main" name="Default Theme">
  <a:themeElements>
    <a:clrScheme name="Default Theme">
      <a:dk1>
        <a:sysClr val="windowText" lastClr="000000"/>
      </a:dk1>
      <a:lt1>
        <a:sysClr val="window" lastClr="FFFFFF"/>
      </a:lt1>
      <a:dk2>
        <a:srgbClr val="000000"/>
      </a:dk2>
      <a:lt2>
        <a:srgbClr val="FFFFFF"/>
      </a:lt2>
      <a:accent1>
        <a:srgbClr val="4F2683"/>
      </a:accent1>
      <a:accent2>
        <a:srgbClr val="F69008"/>
      </a:accent2>
      <a:accent3>
        <a:srgbClr val="46AA42"/>
      </a:accent3>
      <a:accent4>
        <a:srgbClr val="C41300"/>
      </a:accent4>
      <a:accent5>
        <a:srgbClr val="BCBCBC"/>
      </a:accent5>
      <a:accent6>
        <a:srgbClr val="0072AC"/>
      </a:accent6>
      <a:hlink>
        <a:srgbClr val="0000FF"/>
      </a:hlink>
      <a:folHlink>
        <a:srgbClr val="800080"/>
      </a:folHlink>
    </a:clrScheme>
    <a:fontScheme name="Default Theme">
      <a:majorFont>
        <a:latin typeface="Arial" panose="020B0604020202020204"/>
        <a:ea typeface=""/>
        <a:cs typeface=""/>
        <a:font script="Jpan" typeface="メイリオ"/>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メイリオ"/>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fault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800" dirty="0"/>
        </a:defPPr>
      </a:lstStyle>
      <a:style>
        <a:lnRef idx="2">
          <a:schemeClr val="accent1">
            <a:shade val="50000"/>
          </a:schemeClr>
        </a:lnRef>
        <a:fillRef idx="1">
          <a:schemeClr val="accent1"/>
        </a:fillRef>
        <a:effectRef idx="0">
          <a:schemeClr val="accent1"/>
        </a:effectRef>
        <a:fontRef idx="minor">
          <a:schemeClr val="lt1"/>
        </a:fontRef>
      </a:style>
    </a:spDef>
    <a:lnDef>
      <a:spPr>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800" dirty="0"/>
        </a:defPPr>
      </a:lstStyle>
    </a:txDef>
  </a:objectDefaults>
  <a:extraClrSchemeLst/>
  <a:extLst>
    <a:ext uri="{05A4C25C-085E-4340-85A3-A5531E510DB2}">
      <thm15:themeFamily xmlns:thm15="http://schemas.microsoft.com/office/thememl/2012/main" name="Default Theme" id="{6D1F9C5A-2AEA-433E-9F31-B7D4577B66E9}" vid="{EBCC1F61-21FD-4864-9BE9-BDE6511C7A94}"/>
    </a:ext>
  </a:extLst>
</a:theme>
</file>

<file path=docProps/app.xml><?xml version="1.0" encoding="utf-8"?>
<Properties xmlns="http://schemas.openxmlformats.org/officeDocument/2006/extended-properties" xmlns:vt="http://schemas.openxmlformats.org/officeDocument/2006/docPropsVTypes">
  <Template>Default Theme</Template>
  <TotalTime>1457</TotalTime>
  <Words>341</Words>
  <Application>Microsoft Office PowerPoint</Application>
  <PresentationFormat>Widescreen</PresentationFormat>
  <Paragraphs>72</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lato</vt:lpstr>
      <vt:lpstr>黑体</vt:lpstr>
      <vt:lpstr>Arial</vt:lpstr>
      <vt:lpstr>Wingdings</vt:lpstr>
      <vt:lpstr>Default Theme</vt:lpstr>
      <vt:lpstr>Deep Learning: using recurrent neural network for sequential learning</vt:lpstr>
      <vt:lpstr>Neural Network</vt:lpstr>
      <vt:lpstr>Convolutional Neural Network</vt:lpstr>
      <vt:lpstr>CNN vs RNN</vt:lpstr>
      <vt:lpstr>Recurrent Neural Network</vt:lpstr>
      <vt:lpstr>Back Propagation Through Time (BPTT)</vt:lpstr>
      <vt:lpstr>Gradient Explosion/ Vanish</vt:lpstr>
      <vt:lpstr>Vanilla RNN</vt:lpstr>
      <vt:lpstr>LSTM (Long-Short-Term-Memory)</vt:lpstr>
      <vt:lpstr>Hidden state pass</vt:lpstr>
      <vt:lpstr>Forget Gate</vt:lpstr>
      <vt:lpstr>Input Gate</vt:lpstr>
      <vt:lpstr>Hidden state update</vt:lpstr>
      <vt:lpstr>Output Gate</vt:lpstr>
      <vt:lpstr>GRU</vt:lpstr>
      <vt:lpstr>Char-RNN</vt:lpstr>
      <vt:lpstr>Bi-Direction RNN</vt:lpstr>
      <vt:lpstr>Bi-Direction + Multi Layer RNN</vt:lpstr>
      <vt:lpstr>Example </vt:lpstr>
      <vt:lpstr>Example</vt:lpstr>
      <vt:lpstr>PowerPoint Presentation</vt:lpstr>
      <vt:lpstr>PowerPoint Presentation</vt:lpstr>
      <vt:lpstr>PowerPoint Presentation</vt:lpstr>
      <vt:lpstr>Ref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Yifei Huang</dc:creator>
  <cp:lastModifiedBy>Yifei Huang</cp:lastModifiedBy>
  <cp:revision>85</cp:revision>
  <dcterms:created xsi:type="dcterms:W3CDTF">2017-05-16T01:21:07Z</dcterms:created>
  <dcterms:modified xsi:type="dcterms:W3CDTF">2017-10-20T06:52:56Z</dcterms:modified>
</cp:coreProperties>
</file>